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1"/>
  </p:sldMasterIdLst>
  <p:notesMasterIdLst>
    <p:notesMasterId r:id="rId57"/>
  </p:notesMasterIdLst>
  <p:sldIdLst>
    <p:sldId id="256" r:id="rId2"/>
    <p:sldId id="357" r:id="rId3"/>
    <p:sldId id="285" r:id="rId4"/>
    <p:sldId id="284" r:id="rId5"/>
    <p:sldId id="258" r:id="rId6"/>
    <p:sldId id="259" r:id="rId7"/>
    <p:sldId id="286" r:id="rId8"/>
    <p:sldId id="260" r:id="rId9"/>
    <p:sldId id="282" r:id="rId10"/>
    <p:sldId id="283" r:id="rId11"/>
    <p:sldId id="263" r:id="rId12"/>
    <p:sldId id="261" r:id="rId13"/>
    <p:sldId id="288" r:id="rId14"/>
    <p:sldId id="350" r:id="rId15"/>
    <p:sldId id="293" r:id="rId16"/>
    <p:sldId id="351" r:id="rId17"/>
    <p:sldId id="319" r:id="rId18"/>
    <p:sldId id="352" r:id="rId19"/>
    <p:sldId id="353" r:id="rId20"/>
    <p:sldId id="349" r:id="rId21"/>
    <p:sldId id="354" r:id="rId22"/>
    <p:sldId id="355" r:id="rId23"/>
    <p:sldId id="297" r:id="rId24"/>
    <p:sldId id="321" r:id="rId25"/>
    <p:sldId id="323" r:id="rId26"/>
    <p:sldId id="356" r:id="rId27"/>
    <p:sldId id="322"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 id="347" r:id="rId43"/>
    <p:sldId id="348" r:id="rId44"/>
    <p:sldId id="339" r:id="rId45"/>
    <p:sldId id="344" r:id="rId46"/>
    <p:sldId id="340" r:id="rId47"/>
    <p:sldId id="341" r:id="rId48"/>
    <p:sldId id="342" r:id="rId49"/>
    <p:sldId id="343" r:id="rId50"/>
    <p:sldId id="345" r:id="rId51"/>
    <p:sldId id="346" r:id="rId52"/>
    <p:sldId id="265" r:id="rId53"/>
    <p:sldId id="315" r:id="rId54"/>
    <p:sldId id="268" r:id="rId55"/>
    <p:sldId id="27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8" autoAdjust="0"/>
    <p:restoredTop sz="95622" autoAdjust="0"/>
  </p:normalViewPr>
  <p:slideViewPr>
    <p:cSldViewPr snapToGrid="0">
      <p:cViewPr varScale="1">
        <p:scale>
          <a:sx n="81" d="100"/>
          <a:sy n="81" d="100"/>
        </p:scale>
        <p:origin x="97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30D83-AA13-4D2E-9462-665C6A01E180}" type="datetimeFigureOut">
              <a:rPr lang="en-US" smtClean="0"/>
              <a:t>8/14/2023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22C0E7-C6F7-4568-A760-614F22408FDA}" type="slidenum">
              <a:rPr lang="en-US" smtClean="0"/>
              <a:t>‹#›</a:t>
            </a:fld>
            <a:endParaRPr lang="en-US"/>
          </a:p>
        </p:txBody>
      </p:sp>
    </p:spTree>
    <p:extLst>
      <p:ext uri="{BB962C8B-B14F-4D97-AF65-F5344CB8AC3E}">
        <p14:creationId xmlns:p14="http://schemas.microsoft.com/office/powerpoint/2010/main" val="3936102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22C0E7-C6F7-4568-A760-614F22408FDA}" type="slidenum">
              <a:rPr lang="en-US" smtClean="0"/>
              <a:t>12</a:t>
            </a:fld>
            <a:endParaRPr lang="en-US"/>
          </a:p>
        </p:txBody>
      </p:sp>
    </p:spTree>
    <p:extLst>
      <p:ext uri="{BB962C8B-B14F-4D97-AF65-F5344CB8AC3E}">
        <p14:creationId xmlns:p14="http://schemas.microsoft.com/office/powerpoint/2010/main" val="40822579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1F61F5C-FA91-4BB3-93D3-7638FC431786}" type="datetimeFigureOut">
              <a:rPr lang="en-US" smtClean="0"/>
              <a:t>8/14/2023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FCD17ED6-D9F0-4C8D-98EC-895B074CF801}"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294715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F61F5C-FA91-4BB3-93D3-7638FC431786}" type="datetimeFigureOut">
              <a:rPr lang="en-US" smtClean="0"/>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17ED6-D9F0-4C8D-98EC-895B074CF801}" type="slidenum">
              <a:rPr lang="en-US" smtClean="0"/>
              <a:t>‹#›</a:t>
            </a:fld>
            <a:endParaRPr lang="en-US"/>
          </a:p>
        </p:txBody>
      </p:sp>
    </p:spTree>
    <p:extLst>
      <p:ext uri="{BB962C8B-B14F-4D97-AF65-F5344CB8AC3E}">
        <p14:creationId xmlns:p14="http://schemas.microsoft.com/office/powerpoint/2010/main" val="383038107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F61F5C-FA91-4BB3-93D3-7638FC431786}"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17ED6-D9F0-4C8D-98EC-895B074CF801}"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437616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F61F5C-FA91-4BB3-93D3-7638FC431786}"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17ED6-D9F0-4C8D-98EC-895B074CF801}"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678946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F61F5C-FA91-4BB3-93D3-7638FC431786}"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17ED6-D9F0-4C8D-98EC-895B074CF801}" type="slidenum">
              <a:rPr lang="en-US" smtClean="0"/>
              <a:t>‹#›</a:t>
            </a:fld>
            <a:endParaRPr lang="en-US"/>
          </a:p>
        </p:txBody>
      </p:sp>
    </p:spTree>
    <p:extLst>
      <p:ext uri="{BB962C8B-B14F-4D97-AF65-F5344CB8AC3E}">
        <p14:creationId xmlns:p14="http://schemas.microsoft.com/office/powerpoint/2010/main" val="404082309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F61F5C-FA91-4BB3-93D3-7638FC431786}"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17ED6-D9F0-4C8D-98EC-895B074CF801}"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419550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F61F5C-FA91-4BB3-93D3-7638FC431786}"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17ED6-D9F0-4C8D-98EC-895B074CF801}"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791966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F61F5C-FA91-4BB3-93D3-7638FC431786}"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17ED6-D9F0-4C8D-98EC-895B074CF80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567213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F61F5C-FA91-4BB3-93D3-7638FC431786}"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17ED6-D9F0-4C8D-98EC-895B074CF801}"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856344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F61F5C-FA91-4BB3-93D3-7638FC431786}"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17ED6-D9F0-4C8D-98EC-895B074CF801}" type="slidenum">
              <a:rPr lang="en-US" smtClean="0"/>
              <a:t>‹#›</a:t>
            </a:fld>
            <a:endParaRPr lang="en-US"/>
          </a:p>
        </p:txBody>
      </p:sp>
    </p:spTree>
    <p:extLst>
      <p:ext uri="{BB962C8B-B14F-4D97-AF65-F5344CB8AC3E}">
        <p14:creationId xmlns:p14="http://schemas.microsoft.com/office/powerpoint/2010/main" val="305416484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F61F5C-FA91-4BB3-93D3-7638FC431786}" type="datetimeFigureOut">
              <a:rPr lang="en-US" smtClean="0"/>
              <a:t>8/14/2023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17ED6-D9F0-4C8D-98EC-895B074CF801}"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3757693"/>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F61F5C-FA91-4BB3-93D3-7638FC431786}" type="datetimeFigureOut">
              <a:rPr lang="en-US" smtClean="0"/>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17ED6-D9F0-4C8D-98EC-895B074CF801}" type="slidenum">
              <a:rPr lang="en-US" smtClean="0"/>
              <a:t>‹#›</a:t>
            </a:fld>
            <a:endParaRPr lang="en-US"/>
          </a:p>
        </p:txBody>
      </p:sp>
    </p:spTree>
    <p:extLst>
      <p:ext uri="{BB962C8B-B14F-4D97-AF65-F5344CB8AC3E}">
        <p14:creationId xmlns:p14="http://schemas.microsoft.com/office/powerpoint/2010/main" val="390426814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F61F5C-FA91-4BB3-93D3-7638FC431786}" type="datetimeFigureOut">
              <a:rPr lang="en-US" smtClean="0"/>
              <a:t>8/14/2023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D17ED6-D9F0-4C8D-98EC-895B074CF801}"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467447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F61F5C-FA91-4BB3-93D3-7638FC431786}" type="datetimeFigureOut">
              <a:rPr lang="en-US" smtClean="0"/>
              <a:t>8/14/2023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D17ED6-D9F0-4C8D-98EC-895B074CF80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538724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F61F5C-FA91-4BB3-93D3-7638FC431786}" type="datetimeFigureOut">
              <a:rPr lang="en-US" smtClean="0"/>
              <a:t>8/14/2023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D17ED6-D9F0-4C8D-98EC-895B074CF801}" type="slidenum">
              <a:rPr lang="en-US" smtClean="0"/>
              <a:t>‹#›</a:t>
            </a:fld>
            <a:endParaRPr lang="en-US"/>
          </a:p>
        </p:txBody>
      </p:sp>
    </p:spTree>
    <p:extLst>
      <p:ext uri="{BB962C8B-B14F-4D97-AF65-F5344CB8AC3E}">
        <p14:creationId xmlns:p14="http://schemas.microsoft.com/office/powerpoint/2010/main" val="321485173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F61F5C-FA91-4BB3-93D3-7638FC431786}" type="datetimeFigureOut">
              <a:rPr lang="en-US" smtClean="0"/>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17ED6-D9F0-4C8D-98EC-895B074CF801}"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328958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F61F5C-FA91-4BB3-93D3-7638FC431786}" type="datetimeFigureOut">
              <a:rPr lang="en-US" smtClean="0"/>
              <a:t>8/14/2023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17ED6-D9F0-4C8D-98EC-895B074CF801}" type="slidenum">
              <a:rPr lang="en-US" smtClean="0"/>
              <a:t>‹#›</a:t>
            </a:fld>
            <a:endParaRPr lang="en-US"/>
          </a:p>
        </p:txBody>
      </p:sp>
    </p:spTree>
    <p:extLst>
      <p:ext uri="{BB962C8B-B14F-4D97-AF65-F5344CB8AC3E}">
        <p14:creationId xmlns:p14="http://schemas.microsoft.com/office/powerpoint/2010/main" val="56682078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1F61F5C-FA91-4BB3-93D3-7638FC431786}" type="datetimeFigureOut">
              <a:rPr lang="en-US" smtClean="0"/>
              <a:t>8/14/2023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CD17ED6-D9F0-4C8D-98EC-895B074CF801}" type="slidenum">
              <a:rPr lang="en-US" smtClean="0"/>
              <a:t>‹#›</a:t>
            </a:fld>
            <a:endParaRPr lang="en-US"/>
          </a:p>
        </p:txBody>
      </p:sp>
    </p:spTree>
    <p:extLst>
      <p:ext uri="{BB962C8B-B14F-4D97-AF65-F5344CB8AC3E}">
        <p14:creationId xmlns:p14="http://schemas.microsoft.com/office/powerpoint/2010/main" val="2130962402"/>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Lst>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47274" y="4027663"/>
            <a:ext cx="7532017" cy="1015677"/>
          </a:xfrm>
          <a:effectLst>
            <a:outerShdw blurRad="50800" dist="38100" dir="18900000" algn="bl" rotWithShape="0">
              <a:prstClr val="black">
                <a:alpha val="40000"/>
              </a:prstClr>
            </a:outerShdw>
          </a:effectLst>
        </p:spPr>
        <p:txBody>
          <a:bodyPr>
            <a:noAutofit/>
          </a:bodyPr>
          <a:lstStyle/>
          <a:p>
            <a:pPr algn="ctr"/>
            <a:r>
              <a:rPr lang="en-US" sz="3200" b="1" dirty="0">
                <a:latin typeface="Algerian" panose="04020705040A02060702" pitchFamily="82" charset="0"/>
              </a:rPr>
              <a:t>An Online Shop </a:t>
            </a:r>
            <a:r>
              <a:rPr lang="en-US" sz="3200" b="1" dirty="0" err="1">
                <a:latin typeface="Algerian" panose="04020705040A02060702" pitchFamily="82" charset="0"/>
              </a:rPr>
              <a:t>ManagemeNt</a:t>
            </a:r>
            <a:r>
              <a:rPr lang="en-US" sz="3200" b="1" dirty="0">
                <a:latin typeface="Algerian" panose="04020705040A02060702" pitchFamily="82" charset="0"/>
              </a:rPr>
              <a:t> System</a:t>
            </a:r>
          </a:p>
        </p:txBody>
      </p:sp>
      <p:sp>
        <p:nvSpPr>
          <p:cNvPr id="4" name="Rectangle 3"/>
          <p:cNvSpPr/>
          <p:nvPr/>
        </p:nvSpPr>
        <p:spPr>
          <a:xfrm>
            <a:off x="3028148" y="1784686"/>
            <a:ext cx="5957180" cy="1754326"/>
          </a:xfrm>
          <a:prstGeom prst="rect">
            <a:avLst/>
          </a:prstGeom>
          <a:noFill/>
        </p:spPr>
        <p:txBody>
          <a:bodyPr wrap="squar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WELCOME</a:t>
            </a:r>
          </a:p>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a:t>
            </a:r>
          </a:p>
        </p:txBody>
      </p:sp>
    </p:spTree>
    <p:extLst>
      <p:ext uri="{BB962C8B-B14F-4D97-AF65-F5344CB8AC3E}">
        <p14:creationId xmlns:p14="http://schemas.microsoft.com/office/powerpoint/2010/main" val="67347439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Features (3/3)</a:t>
            </a:r>
          </a:p>
        </p:txBody>
      </p:sp>
      <p:sp>
        <p:nvSpPr>
          <p:cNvPr id="3" name="Content Placeholder 2"/>
          <p:cNvSpPr>
            <a:spLocks noGrp="1"/>
          </p:cNvSpPr>
          <p:nvPr>
            <p:ph idx="1"/>
          </p:nvPr>
        </p:nvSpPr>
        <p:spPr>
          <a:xfrm>
            <a:off x="1295402" y="2696827"/>
            <a:ext cx="8411802" cy="2698134"/>
          </a:xfrm>
        </p:spPr>
        <p:txBody>
          <a:bodyPr>
            <a:normAutofit/>
          </a:bodyPr>
          <a:lstStyle/>
          <a:p>
            <a:pPr lvl="0"/>
            <a:r>
              <a:rPr lang="en-GB" dirty="0"/>
              <a:t>Features for Delivery Boy. </a:t>
            </a:r>
            <a:endParaRPr lang="en-US" sz="1600" dirty="0"/>
          </a:p>
          <a:p>
            <a:pPr lvl="1"/>
            <a:r>
              <a:rPr lang="en-US" dirty="0"/>
              <a:t>Can view and edit profiles.</a:t>
            </a:r>
          </a:p>
          <a:p>
            <a:pPr lvl="1"/>
            <a:r>
              <a:rPr lang="en-US" dirty="0"/>
              <a:t>Can check for new or pending orders.</a:t>
            </a:r>
          </a:p>
        </p:txBody>
      </p:sp>
    </p:spTree>
    <p:extLst>
      <p:ext uri="{BB962C8B-B14F-4D97-AF65-F5344CB8AC3E}">
        <p14:creationId xmlns:p14="http://schemas.microsoft.com/office/powerpoint/2010/main" val="360864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Technologies Used</a:t>
            </a:r>
          </a:p>
        </p:txBody>
      </p:sp>
      <p:sp>
        <p:nvSpPr>
          <p:cNvPr id="3" name="Content Placeholder 2"/>
          <p:cNvSpPr>
            <a:spLocks noGrp="1"/>
          </p:cNvSpPr>
          <p:nvPr>
            <p:ph idx="1"/>
          </p:nvPr>
        </p:nvSpPr>
        <p:spPr>
          <a:xfrm>
            <a:off x="1277114" y="2513946"/>
            <a:ext cx="9601196" cy="3310781"/>
          </a:xfrm>
        </p:spPr>
        <p:txBody>
          <a:bodyPr>
            <a:normAutofit/>
          </a:bodyPr>
          <a:lstStyle/>
          <a:p>
            <a:r>
              <a:rPr lang="en-US" b="1" dirty="0"/>
              <a:t>Framework: </a:t>
            </a:r>
            <a:r>
              <a:rPr lang="en-GB" dirty="0"/>
              <a:t>React JS</a:t>
            </a:r>
          </a:p>
          <a:p>
            <a:r>
              <a:rPr lang="en-GB" b="1" dirty="0"/>
              <a:t>Front End: </a:t>
            </a:r>
            <a:r>
              <a:rPr lang="en-GB" dirty="0"/>
              <a:t>HTML, CSS, Bootstrap, React Icons, Jquery, JavaScript.</a:t>
            </a:r>
          </a:p>
          <a:p>
            <a:r>
              <a:rPr lang="en-US" b="1" dirty="0"/>
              <a:t>Back End: </a:t>
            </a:r>
            <a:r>
              <a:rPr lang="en-GB" dirty="0"/>
              <a:t>Node JS , Express JS , Node mailer , Chart JS , JWT</a:t>
            </a:r>
          </a:p>
          <a:p>
            <a:r>
              <a:rPr lang="en-US" b="1" dirty="0"/>
              <a:t>Cloud Server: </a:t>
            </a:r>
            <a:r>
              <a:rPr lang="en-US" dirty="0"/>
              <a:t> XAMPP</a:t>
            </a:r>
            <a:endParaRPr lang="en-GB" dirty="0"/>
          </a:p>
          <a:p>
            <a:r>
              <a:rPr lang="en-US" b="1" dirty="0"/>
              <a:t>Code Editor: </a:t>
            </a:r>
            <a:r>
              <a:rPr lang="en-US" dirty="0"/>
              <a:t>Visual Studio</a:t>
            </a:r>
          </a:p>
        </p:txBody>
      </p:sp>
    </p:spTree>
    <p:extLst>
      <p:ext uri="{BB962C8B-B14F-4D97-AF65-F5344CB8AC3E}">
        <p14:creationId xmlns:p14="http://schemas.microsoft.com/office/powerpoint/2010/main" val="248700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085" y="653469"/>
            <a:ext cx="5140060" cy="790107"/>
          </a:xfrm>
        </p:spPr>
        <p:txBody>
          <a:bodyPr/>
          <a:lstStyle/>
          <a:p>
            <a:pPr algn="ctr"/>
            <a:r>
              <a:rPr lang="en-US" dirty="0"/>
              <a:t>Methodology</a:t>
            </a:r>
          </a:p>
        </p:txBody>
      </p:sp>
      <p:sp>
        <p:nvSpPr>
          <p:cNvPr id="3" name="Content Placeholder 2"/>
          <p:cNvSpPr>
            <a:spLocks noGrp="1"/>
          </p:cNvSpPr>
          <p:nvPr>
            <p:ph sz="half" idx="1"/>
          </p:nvPr>
        </p:nvSpPr>
        <p:spPr>
          <a:xfrm>
            <a:off x="644164" y="2132469"/>
            <a:ext cx="4210639" cy="3383168"/>
          </a:xfrm>
          <a:solidFill>
            <a:schemeClr val="bg1"/>
          </a:solidFill>
        </p:spPr>
        <p:txBody>
          <a:bodyPr>
            <a:normAutofit lnSpcReduction="10000"/>
          </a:bodyPr>
          <a:lstStyle/>
          <a:p>
            <a:r>
              <a:rPr lang="en-US" dirty="0"/>
              <a:t>Process Model</a:t>
            </a:r>
          </a:p>
          <a:p>
            <a:pPr lvl="1"/>
            <a:r>
              <a:rPr lang="en-US" dirty="0"/>
              <a:t>We followed the Agile framework.</a:t>
            </a:r>
          </a:p>
          <a:p>
            <a:pPr lvl="1"/>
            <a:r>
              <a:rPr lang="en-US" dirty="0"/>
              <a:t>Which is Iterative Incremental model .</a:t>
            </a:r>
          </a:p>
          <a:p>
            <a:pPr lvl="1"/>
            <a:r>
              <a:rPr lang="en-US" dirty="0"/>
              <a:t>Easy to utilize and follow.</a:t>
            </a:r>
          </a:p>
          <a:p>
            <a:pPr lvl="1"/>
            <a:r>
              <a:rPr lang="en-US" dirty="0"/>
              <a:t>Allows to early changes.</a:t>
            </a:r>
          </a:p>
          <a:p>
            <a:pPr lvl="1"/>
            <a:r>
              <a:rPr lang="en-US" dirty="0"/>
              <a:t>Avoids delays and wasted resources.</a:t>
            </a:r>
          </a:p>
        </p:txBody>
      </p:sp>
      <p:pic>
        <p:nvPicPr>
          <p:cNvPr id="6" name="Content Placeholder 5">
            <a:extLst>
              <a:ext uri="{FF2B5EF4-FFF2-40B4-BE49-F238E27FC236}">
                <a16:creationId xmlns:a16="http://schemas.microsoft.com/office/drawing/2014/main" id="{62712DEE-7190-3CCE-8356-B92AD6CF864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88816" y="1342362"/>
            <a:ext cx="6759019" cy="4421173"/>
          </a:xfrm>
        </p:spPr>
      </p:pic>
    </p:spTree>
    <p:extLst>
      <p:ext uri="{BB962C8B-B14F-4D97-AF65-F5344CB8AC3E}">
        <p14:creationId xmlns:p14="http://schemas.microsoft.com/office/powerpoint/2010/main" val="58698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System Design</a:t>
            </a:r>
          </a:p>
        </p:txBody>
      </p:sp>
    </p:spTree>
    <p:extLst>
      <p:ext uri="{BB962C8B-B14F-4D97-AF65-F5344CB8AC3E}">
        <p14:creationId xmlns:p14="http://schemas.microsoft.com/office/powerpoint/2010/main" val="325157430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4D61FF8-7C35-9754-4BEE-B0CFE2D89374}"/>
              </a:ext>
            </a:extLst>
          </p:cNvPr>
          <p:cNvSpPr/>
          <p:nvPr/>
        </p:nvSpPr>
        <p:spPr>
          <a:xfrm>
            <a:off x="3143695" y="6496537"/>
            <a:ext cx="6666211" cy="369332"/>
          </a:xfrm>
          <a:prstGeom prst="rect">
            <a:avLst/>
          </a:prstGeom>
        </p:spPr>
        <p:txBody>
          <a:bodyPr wrap="square">
            <a:spAutoFit/>
          </a:bodyPr>
          <a:lstStyle/>
          <a:p>
            <a:r>
              <a:rPr lang="en-US" dirty="0"/>
              <a:t>Figure: Use case diagram of SHOP MANAGEMENT SYSTEM</a:t>
            </a:r>
          </a:p>
        </p:txBody>
      </p:sp>
      <p:pic>
        <p:nvPicPr>
          <p:cNvPr id="4" name="Picture 3">
            <a:extLst>
              <a:ext uri="{FF2B5EF4-FFF2-40B4-BE49-F238E27FC236}">
                <a16:creationId xmlns:a16="http://schemas.microsoft.com/office/drawing/2014/main" id="{F2817DB3-C60C-A33A-000D-896CCB4CFA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094" y="99391"/>
            <a:ext cx="7189289" cy="6397146"/>
          </a:xfrm>
          <a:prstGeom prst="rect">
            <a:avLst/>
          </a:prstGeom>
        </p:spPr>
      </p:pic>
    </p:spTree>
    <p:extLst>
      <p:ext uri="{BB962C8B-B14F-4D97-AF65-F5344CB8AC3E}">
        <p14:creationId xmlns:p14="http://schemas.microsoft.com/office/powerpoint/2010/main" val="151347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CECCEE5-6E3E-6E28-864C-EC944C9B9CFB}"/>
              </a:ext>
            </a:extLst>
          </p:cNvPr>
          <p:cNvSpPr/>
          <p:nvPr/>
        </p:nvSpPr>
        <p:spPr>
          <a:xfrm>
            <a:off x="3915692" y="6488668"/>
            <a:ext cx="4610493" cy="369332"/>
          </a:xfrm>
          <a:prstGeom prst="rect">
            <a:avLst/>
          </a:prstGeom>
        </p:spPr>
        <p:txBody>
          <a:bodyPr wrap="none">
            <a:spAutoFit/>
          </a:bodyPr>
          <a:lstStyle/>
          <a:p>
            <a:r>
              <a:rPr lang="en-US" dirty="0"/>
              <a:t>Figure: ER Diagram of Customer Order Process.</a:t>
            </a:r>
          </a:p>
        </p:txBody>
      </p:sp>
      <p:pic>
        <p:nvPicPr>
          <p:cNvPr id="4" name="Picture 3">
            <a:extLst>
              <a:ext uri="{FF2B5EF4-FFF2-40B4-BE49-F238E27FC236}">
                <a16:creationId xmlns:a16="http://schemas.microsoft.com/office/drawing/2014/main" id="{60DD5FE6-6219-BF54-4248-E0D0B15323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534" y="0"/>
            <a:ext cx="10143242" cy="6488668"/>
          </a:xfrm>
          <a:prstGeom prst="rect">
            <a:avLst/>
          </a:prstGeom>
        </p:spPr>
      </p:pic>
    </p:spTree>
    <p:extLst>
      <p:ext uri="{BB962C8B-B14F-4D97-AF65-F5344CB8AC3E}">
        <p14:creationId xmlns:p14="http://schemas.microsoft.com/office/powerpoint/2010/main" val="13719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404E52-1BEE-FE36-A814-36E99B310FEE}"/>
              </a:ext>
            </a:extLst>
          </p:cNvPr>
          <p:cNvSpPr/>
          <p:nvPr/>
        </p:nvSpPr>
        <p:spPr>
          <a:xfrm>
            <a:off x="1631155" y="6488668"/>
            <a:ext cx="9266230" cy="369332"/>
          </a:xfrm>
          <a:prstGeom prst="rect">
            <a:avLst/>
          </a:prstGeom>
        </p:spPr>
        <p:txBody>
          <a:bodyPr wrap="square">
            <a:spAutoFit/>
          </a:bodyPr>
          <a:lstStyle/>
          <a:p>
            <a:pPr algn="ctr"/>
            <a:r>
              <a:rPr lang="en-US" dirty="0">
                <a:latin typeface="+mj-lt"/>
              </a:rPr>
              <a:t>Figure: </a:t>
            </a:r>
            <a:r>
              <a:rPr lang="en-US" dirty="0">
                <a:effectLst/>
                <a:latin typeface="+mj-lt"/>
              </a:rPr>
              <a:t>flow diagram of Admin Panel</a:t>
            </a:r>
            <a:endParaRPr lang="en-US" dirty="0"/>
          </a:p>
        </p:txBody>
      </p:sp>
      <p:pic>
        <p:nvPicPr>
          <p:cNvPr id="4" name="Picture 3">
            <a:extLst>
              <a:ext uri="{FF2B5EF4-FFF2-40B4-BE49-F238E27FC236}">
                <a16:creationId xmlns:a16="http://schemas.microsoft.com/office/drawing/2014/main" id="{E3CC3427-2ED3-5787-9C2B-994D76CC2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462" y="179108"/>
            <a:ext cx="6203076" cy="6309560"/>
          </a:xfrm>
          <a:prstGeom prst="rect">
            <a:avLst/>
          </a:prstGeom>
        </p:spPr>
      </p:pic>
    </p:spTree>
    <p:extLst>
      <p:ext uri="{BB962C8B-B14F-4D97-AF65-F5344CB8AC3E}">
        <p14:creationId xmlns:p14="http://schemas.microsoft.com/office/powerpoint/2010/main" val="1453134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2BACF4-251E-46D5-50C4-DCE9F94D6784}"/>
              </a:ext>
            </a:extLst>
          </p:cNvPr>
          <p:cNvSpPr/>
          <p:nvPr/>
        </p:nvSpPr>
        <p:spPr>
          <a:xfrm>
            <a:off x="3620904" y="6488668"/>
            <a:ext cx="3473964" cy="369332"/>
          </a:xfrm>
          <a:prstGeom prst="rect">
            <a:avLst/>
          </a:prstGeom>
        </p:spPr>
        <p:txBody>
          <a:bodyPr wrap="none">
            <a:spAutoFit/>
          </a:bodyPr>
          <a:lstStyle/>
          <a:p>
            <a:r>
              <a:rPr lang="en-US" dirty="0">
                <a:latin typeface="+mj-lt"/>
              </a:rPr>
              <a:t>Figure: </a:t>
            </a:r>
            <a:r>
              <a:rPr lang="en-US" dirty="0">
                <a:effectLst/>
                <a:latin typeface="+mj-lt"/>
              </a:rPr>
              <a:t>Flow diagram of Staff Panel</a:t>
            </a:r>
            <a:r>
              <a:rPr lang="en-US" dirty="0"/>
              <a:t>.</a:t>
            </a:r>
          </a:p>
        </p:txBody>
      </p:sp>
      <p:pic>
        <p:nvPicPr>
          <p:cNvPr id="3" name="Picture 2">
            <a:extLst>
              <a:ext uri="{FF2B5EF4-FFF2-40B4-BE49-F238E27FC236}">
                <a16:creationId xmlns:a16="http://schemas.microsoft.com/office/drawing/2014/main" id="{305BEA9E-BE70-07D2-5E4E-07E834D530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462" y="65988"/>
            <a:ext cx="6203075" cy="6422680"/>
          </a:xfrm>
          <a:prstGeom prst="rect">
            <a:avLst/>
          </a:prstGeom>
        </p:spPr>
      </p:pic>
    </p:spTree>
    <p:extLst>
      <p:ext uri="{BB962C8B-B14F-4D97-AF65-F5344CB8AC3E}">
        <p14:creationId xmlns:p14="http://schemas.microsoft.com/office/powerpoint/2010/main" val="2813271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2BACF4-251E-46D5-50C4-DCE9F94D6784}"/>
              </a:ext>
            </a:extLst>
          </p:cNvPr>
          <p:cNvSpPr/>
          <p:nvPr/>
        </p:nvSpPr>
        <p:spPr>
          <a:xfrm>
            <a:off x="3620904" y="6488668"/>
            <a:ext cx="4170757" cy="369332"/>
          </a:xfrm>
          <a:prstGeom prst="rect">
            <a:avLst/>
          </a:prstGeom>
        </p:spPr>
        <p:txBody>
          <a:bodyPr wrap="none">
            <a:spAutoFit/>
          </a:bodyPr>
          <a:lstStyle/>
          <a:p>
            <a:r>
              <a:rPr lang="en-US" dirty="0">
                <a:latin typeface="+mj-lt"/>
              </a:rPr>
              <a:t>Figure: </a:t>
            </a:r>
            <a:r>
              <a:rPr lang="en-US" dirty="0">
                <a:effectLst/>
                <a:latin typeface="+mj-lt"/>
              </a:rPr>
              <a:t>Flow diagram of Deliveryman Panel</a:t>
            </a:r>
            <a:r>
              <a:rPr lang="en-US" dirty="0"/>
              <a:t>.</a:t>
            </a:r>
          </a:p>
        </p:txBody>
      </p:sp>
      <p:pic>
        <p:nvPicPr>
          <p:cNvPr id="4" name="Picture 3">
            <a:extLst>
              <a:ext uri="{FF2B5EF4-FFF2-40B4-BE49-F238E27FC236}">
                <a16:creationId xmlns:a16="http://schemas.microsoft.com/office/drawing/2014/main" id="{3C018F98-140D-94FE-63CA-FF6D3CC43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462" y="0"/>
            <a:ext cx="6203075" cy="6488668"/>
          </a:xfrm>
          <a:prstGeom prst="rect">
            <a:avLst/>
          </a:prstGeom>
        </p:spPr>
      </p:pic>
    </p:spTree>
    <p:extLst>
      <p:ext uri="{BB962C8B-B14F-4D97-AF65-F5344CB8AC3E}">
        <p14:creationId xmlns:p14="http://schemas.microsoft.com/office/powerpoint/2010/main" val="433527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2BACF4-251E-46D5-50C4-DCE9F94D6784}"/>
              </a:ext>
            </a:extLst>
          </p:cNvPr>
          <p:cNvSpPr/>
          <p:nvPr/>
        </p:nvSpPr>
        <p:spPr>
          <a:xfrm>
            <a:off x="3620904" y="6488668"/>
            <a:ext cx="3903826" cy="369332"/>
          </a:xfrm>
          <a:prstGeom prst="rect">
            <a:avLst/>
          </a:prstGeom>
        </p:spPr>
        <p:txBody>
          <a:bodyPr wrap="none">
            <a:spAutoFit/>
          </a:bodyPr>
          <a:lstStyle/>
          <a:p>
            <a:r>
              <a:rPr lang="en-US" dirty="0">
                <a:latin typeface="+mj-lt"/>
              </a:rPr>
              <a:t>Figure: </a:t>
            </a:r>
            <a:r>
              <a:rPr lang="en-US" dirty="0">
                <a:effectLst/>
                <a:latin typeface="+mj-lt"/>
              </a:rPr>
              <a:t>Flow diagram of Customer Panel</a:t>
            </a:r>
            <a:r>
              <a:rPr lang="en-US" dirty="0"/>
              <a:t>.</a:t>
            </a:r>
          </a:p>
        </p:txBody>
      </p:sp>
      <p:pic>
        <p:nvPicPr>
          <p:cNvPr id="4" name="Picture 3">
            <a:extLst>
              <a:ext uri="{FF2B5EF4-FFF2-40B4-BE49-F238E27FC236}">
                <a16:creationId xmlns:a16="http://schemas.microsoft.com/office/drawing/2014/main" id="{DDCB6F22-16F3-A6DC-1044-D4E9ACBEE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667" y="65988"/>
            <a:ext cx="5986666" cy="6422680"/>
          </a:xfrm>
          <a:prstGeom prst="rect">
            <a:avLst/>
          </a:prstGeom>
        </p:spPr>
      </p:pic>
    </p:spTree>
    <p:extLst>
      <p:ext uri="{BB962C8B-B14F-4D97-AF65-F5344CB8AC3E}">
        <p14:creationId xmlns:p14="http://schemas.microsoft.com/office/powerpoint/2010/main" val="186351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B14B7-570C-CB9B-5AAE-29D086E1A1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7A616D-BBB9-A4D0-EEEF-EE6777DA325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93138815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404E52-1BEE-FE36-A814-36E99B310FEE}"/>
              </a:ext>
            </a:extLst>
          </p:cNvPr>
          <p:cNvSpPr/>
          <p:nvPr/>
        </p:nvSpPr>
        <p:spPr>
          <a:xfrm>
            <a:off x="0" y="210415"/>
            <a:ext cx="4110087" cy="707886"/>
          </a:xfrm>
          <a:prstGeom prst="rect">
            <a:avLst/>
          </a:prstGeom>
        </p:spPr>
        <p:txBody>
          <a:bodyPr wrap="square">
            <a:spAutoFit/>
          </a:bodyPr>
          <a:lstStyle/>
          <a:p>
            <a:pPr algn="ctr"/>
            <a:r>
              <a:rPr lang="en-US" sz="2000" b="1" dirty="0">
                <a:effectLst/>
                <a:latin typeface="+mj-lt"/>
              </a:rPr>
              <a:t>Activity diagram of Customer </a:t>
            </a:r>
            <a:r>
              <a:rPr lang="en-US" sz="2000" b="1" dirty="0">
                <a:latin typeface="+mj-lt"/>
              </a:rPr>
              <a:t>Order Process</a:t>
            </a:r>
            <a:endParaRPr lang="en-US" sz="2000" b="1" dirty="0"/>
          </a:p>
        </p:txBody>
      </p:sp>
      <p:pic>
        <p:nvPicPr>
          <p:cNvPr id="3" name="Picture 2">
            <a:extLst>
              <a:ext uri="{FF2B5EF4-FFF2-40B4-BE49-F238E27FC236}">
                <a16:creationId xmlns:a16="http://schemas.microsoft.com/office/drawing/2014/main" id="{CCDE5EF8-F19C-83EE-C8A2-E7A6936EE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9769" y="1"/>
            <a:ext cx="7912231" cy="6858000"/>
          </a:xfrm>
          <a:prstGeom prst="rect">
            <a:avLst/>
          </a:prstGeom>
        </p:spPr>
      </p:pic>
    </p:spTree>
    <p:extLst>
      <p:ext uri="{BB962C8B-B14F-4D97-AF65-F5344CB8AC3E}">
        <p14:creationId xmlns:p14="http://schemas.microsoft.com/office/powerpoint/2010/main" val="4162926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404E52-1BEE-FE36-A814-36E99B310FEE}"/>
              </a:ext>
            </a:extLst>
          </p:cNvPr>
          <p:cNvSpPr/>
          <p:nvPr/>
        </p:nvSpPr>
        <p:spPr>
          <a:xfrm>
            <a:off x="1631155" y="6488668"/>
            <a:ext cx="9266230" cy="369332"/>
          </a:xfrm>
          <a:prstGeom prst="rect">
            <a:avLst/>
          </a:prstGeom>
        </p:spPr>
        <p:txBody>
          <a:bodyPr wrap="square">
            <a:spAutoFit/>
          </a:bodyPr>
          <a:lstStyle/>
          <a:p>
            <a:pPr algn="ctr"/>
            <a:r>
              <a:rPr lang="en-US" dirty="0">
                <a:latin typeface="+mj-lt"/>
              </a:rPr>
              <a:t>Figure: </a:t>
            </a:r>
            <a:r>
              <a:rPr lang="en-US" dirty="0">
                <a:effectLst/>
                <a:latin typeface="+mj-lt"/>
              </a:rPr>
              <a:t>Activity diagram of </a:t>
            </a:r>
            <a:r>
              <a:rPr lang="en-US" dirty="0">
                <a:latin typeface="+mj-lt"/>
              </a:rPr>
              <a:t>Delivery Man</a:t>
            </a:r>
            <a:r>
              <a:rPr lang="en-US" dirty="0"/>
              <a:t>.</a:t>
            </a:r>
          </a:p>
        </p:txBody>
      </p:sp>
      <p:pic>
        <p:nvPicPr>
          <p:cNvPr id="6" name="Picture 5">
            <a:extLst>
              <a:ext uri="{FF2B5EF4-FFF2-40B4-BE49-F238E27FC236}">
                <a16:creationId xmlns:a16="http://schemas.microsoft.com/office/drawing/2014/main" id="{CCEFE53E-F295-5568-C8D5-5492E016C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1747" y="84840"/>
            <a:ext cx="5868506" cy="6403827"/>
          </a:xfrm>
          <a:prstGeom prst="rect">
            <a:avLst/>
          </a:prstGeom>
        </p:spPr>
      </p:pic>
    </p:spTree>
    <p:extLst>
      <p:ext uri="{BB962C8B-B14F-4D97-AF65-F5344CB8AC3E}">
        <p14:creationId xmlns:p14="http://schemas.microsoft.com/office/powerpoint/2010/main" val="1492044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404E52-1BEE-FE36-A814-36E99B310FEE}"/>
              </a:ext>
            </a:extLst>
          </p:cNvPr>
          <p:cNvSpPr/>
          <p:nvPr/>
        </p:nvSpPr>
        <p:spPr>
          <a:xfrm>
            <a:off x="1631155" y="6488668"/>
            <a:ext cx="9266230" cy="369332"/>
          </a:xfrm>
          <a:prstGeom prst="rect">
            <a:avLst/>
          </a:prstGeom>
        </p:spPr>
        <p:txBody>
          <a:bodyPr wrap="square">
            <a:spAutoFit/>
          </a:bodyPr>
          <a:lstStyle/>
          <a:p>
            <a:pPr algn="ctr"/>
            <a:r>
              <a:rPr lang="en-US" dirty="0">
                <a:latin typeface="+mj-lt"/>
              </a:rPr>
              <a:t>Figure: </a:t>
            </a:r>
            <a:r>
              <a:rPr lang="en-US" dirty="0">
                <a:effectLst/>
                <a:latin typeface="+mj-lt"/>
              </a:rPr>
              <a:t>Activity diagram of </a:t>
            </a:r>
            <a:r>
              <a:rPr lang="en-US" dirty="0">
                <a:latin typeface="+mj-lt"/>
              </a:rPr>
              <a:t>Admin</a:t>
            </a:r>
            <a:r>
              <a:rPr lang="en-US" dirty="0"/>
              <a:t>.</a:t>
            </a:r>
          </a:p>
        </p:txBody>
      </p:sp>
      <p:pic>
        <p:nvPicPr>
          <p:cNvPr id="3" name="Picture 2">
            <a:extLst>
              <a:ext uri="{FF2B5EF4-FFF2-40B4-BE49-F238E27FC236}">
                <a16:creationId xmlns:a16="http://schemas.microsoft.com/office/drawing/2014/main" id="{76B5944E-7A25-C5D5-E7DD-1A3A3FD03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599" y="141402"/>
            <a:ext cx="9826801" cy="6347266"/>
          </a:xfrm>
          <a:prstGeom prst="rect">
            <a:avLst/>
          </a:prstGeom>
        </p:spPr>
      </p:pic>
    </p:spTree>
    <p:extLst>
      <p:ext uri="{BB962C8B-B14F-4D97-AF65-F5344CB8AC3E}">
        <p14:creationId xmlns:p14="http://schemas.microsoft.com/office/powerpoint/2010/main" val="1799872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Snapshot of project’s features</a:t>
            </a:r>
          </a:p>
        </p:txBody>
      </p:sp>
    </p:spTree>
    <p:extLst>
      <p:ext uri="{BB962C8B-B14F-4D97-AF65-F5344CB8AC3E}">
        <p14:creationId xmlns:p14="http://schemas.microsoft.com/office/powerpoint/2010/main" val="240205497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4951013" y="5903572"/>
            <a:ext cx="1895327" cy="369332"/>
          </a:xfrm>
          <a:prstGeom prst="rect">
            <a:avLst/>
          </a:prstGeom>
        </p:spPr>
        <p:txBody>
          <a:bodyPr wrap="none">
            <a:spAutoFit/>
          </a:bodyPr>
          <a:lstStyle/>
          <a:p>
            <a:r>
              <a:rPr lang="en-US" dirty="0"/>
              <a:t>Figure: Homepage.</a:t>
            </a:r>
          </a:p>
        </p:txBody>
      </p:sp>
      <p:pic>
        <p:nvPicPr>
          <p:cNvPr id="3" name="Picture 2">
            <a:extLst>
              <a:ext uri="{FF2B5EF4-FFF2-40B4-BE49-F238E27FC236}">
                <a16:creationId xmlns:a16="http://schemas.microsoft.com/office/drawing/2014/main" id="{69D3BC96-66A5-78B5-8963-D097CF8643C5}"/>
              </a:ext>
            </a:extLst>
          </p:cNvPr>
          <p:cNvPicPr>
            <a:picLocks noChangeAspect="1"/>
          </p:cNvPicPr>
          <p:nvPr/>
        </p:nvPicPr>
        <p:blipFill>
          <a:blip r:embed="rId2"/>
          <a:stretch>
            <a:fillRect/>
          </a:stretch>
        </p:blipFill>
        <p:spPr>
          <a:xfrm>
            <a:off x="4059698" y="716436"/>
            <a:ext cx="4072603" cy="5187135"/>
          </a:xfrm>
          <a:prstGeom prst="rect">
            <a:avLst/>
          </a:prstGeom>
        </p:spPr>
      </p:pic>
    </p:spTree>
    <p:extLst>
      <p:ext uri="{BB962C8B-B14F-4D97-AF65-F5344CB8AC3E}">
        <p14:creationId xmlns:p14="http://schemas.microsoft.com/office/powerpoint/2010/main" val="1766580482"/>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4951013" y="5903572"/>
            <a:ext cx="2623026" cy="369332"/>
          </a:xfrm>
          <a:prstGeom prst="rect">
            <a:avLst/>
          </a:prstGeom>
        </p:spPr>
        <p:txBody>
          <a:bodyPr wrap="none">
            <a:spAutoFit/>
          </a:bodyPr>
          <a:lstStyle/>
          <a:p>
            <a:r>
              <a:rPr lang="en-US" dirty="0"/>
              <a:t>Figure: Product Categories.</a:t>
            </a:r>
          </a:p>
        </p:txBody>
      </p:sp>
      <p:pic>
        <p:nvPicPr>
          <p:cNvPr id="4" name="Picture 3">
            <a:extLst>
              <a:ext uri="{FF2B5EF4-FFF2-40B4-BE49-F238E27FC236}">
                <a16:creationId xmlns:a16="http://schemas.microsoft.com/office/drawing/2014/main" id="{AE39A6E9-0A69-1785-303A-5C1F2487A9C3}"/>
              </a:ext>
            </a:extLst>
          </p:cNvPr>
          <p:cNvPicPr>
            <a:picLocks noChangeAspect="1"/>
          </p:cNvPicPr>
          <p:nvPr/>
        </p:nvPicPr>
        <p:blipFill>
          <a:blip r:embed="rId2"/>
          <a:stretch>
            <a:fillRect/>
          </a:stretch>
        </p:blipFill>
        <p:spPr>
          <a:xfrm>
            <a:off x="1001485" y="761884"/>
            <a:ext cx="10189029" cy="4572000"/>
          </a:xfrm>
          <a:prstGeom prst="rect">
            <a:avLst/>
          </a:prstGeom>
        </p:spPr>
      </p:pic>
    </p:spTree>
    <p:extLst>
      <p:ext uri="{BB962C8B-B14F-4D97-AF65-F5344CB8AC3E}">
        <p14:creationId xmlns:p14="http://schemas.microsoft.com/office/powerpoint/2010/main" val="444224895"/>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4951013" y="5903572"/>
            <a:ext cx="2167581" cy="369332"/>
          </a:xfrm>
          <a:prstGeom prst="rect">
            <a:avLst/>
          </a:prstGeom>
        </p:spPr>
        <p:txBody>
          <a:bodyPr wrap="none">
            <a:spAutoFit/>
          </a:bodyPr>
          <a:lstStyle/>
          <a:p>
            <a:r>
              <a:rPr lang="en-US" dirty="0"/>
              <a:t>Figure: Filter Product.</a:t>
            </a:r>
          </a:p>
        </p:txBody>
      </p:sp>
      <p:pic>
        <p:nvPicPr>
          <p:cNvPr id="4" name="Picture 3">
            <a:extLst>
              <a:ext uri="{FF2B5EF4-FFF2-40B4-BE49-F238E27FC236}">
                <a16:creationId xmlns:a16="http://schemas.microsoft.com/office/drawing/2014/main" id="{22DE3269-8FFF-6863-4F35-D3697DFDA0F2}"/>
              </a:ext>
            </a:extLst>
          </p:cNvPr>
          <p:cNvPicPr>
            <a:picLocks noChangeAspect="1"/>
          </p:cNvPicPr>
          <p:nvPr/>
        </p:nvPicPr>
        <p:blipFill>
          <a:blip r:embed="rId2"/>
          <a:stretch>
            <a:fillRect/>
          </a:stretch>
        </p:blipFill>
        <p:spPr>
          <a:xfrm>
            <a:off x="942680" y="1089763"/>
            <a:ext cx="10246936" cy="4678473"/>
          </a:xfrm>
          <a:prstGeom prst="rect">
            <a:avLst/>
          </a:prstGeom>
        </p:spPr>
      </p:pic>
    </p:spTree>
    <p:extLst>
      <p:ext uri="{BB962C8B-B14F-4D97-AF65-F5344CB8AC3E}">
        <p14:creationId xmlns:p14="http://schemas.microsoft.com/office/powerpoint/2010/main" val="2577580994"/>
      </p:ext>
    </p:extLst>
  </p:cSld>
  <p:clrMapOvr>
    <a:masterClrMapping/>
  </p:clrMapOvr>
  <mc:AlternateContent xmlns:mc="http://schemas.openxmlformats.org/markup-compatibility/2006">
    <mc:Choice xmlns:p14="http://schemas.microsoft.com/office/powerpoint/2010/main" Requires="p14">
      <p:transition p14:dur="450">
        <p:pull/>
      </p:transition>
    </mc:Choice>
    <mc:Fallback>
      <p:transition>
        <p:pull/>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4951013" y="5903572"/>
            <a:ext cx="2246962" cy="369332"/>
          </a:xfrm>
          <a:prstGeom prst="rect">
            <a:avLst/>
          </a:prstGeom>
        </p:spPr>
        <p:txBody>
          <a:bodyPr wrap="none">
            <a:spAutoFit/>
          </a:bodyPr>
          <a:lstStyle/>
          <a:p>
            <a:r>
              <a:rPr lang="en-US" dirty="0"/>
              <a:t>Figure: Product details.</a:t>
            </a:r>
          </a:p>
        </p:txBody>
      </p:sp>
      <p:pic>
        <p:nvPicPr>
          <p:cNvPr id="3" name="Picture 2">
            <a:extLst>
              <a:ext uri="{FF2B5EF4-FFF2-40B4-BE49-F238E27FC236}">
                <a16:creationId xmlns:a16="http://schemas.microsoft.com/office/drawing/2014/main" id="{90C3F690-90A9-1370-1731-71F6F72212E7}"/>
              </a:ext>
            </a:extLst>
          </p:cNvPr>
          <p:cNvPicPr>
            <a:picLocks noChangeAspect="1"/>
          </p:cNvPicPr>
          <p:nvPr/>
        </p:nvPicPr>
        <p:blipFill>
          <a:blip r:embed="rId2"/>
          <a:stretch>
            <a:fillRect/>
          </a:stretch>
        </p:blipFill>
        <p:spPr>
          <a:xfrm>
            <a:off x="2158737" y="808255"/>
            <a:ext cx="7575961" cy="4819547"/>
          </a:xfrm>
          <a:prstGeom prst="rect">
            <a:avLst/>
          </a:prstGeom>
        </p:spPr>
      </p:pic>
    </p:spTree>
    <p:extLst>
      <p:ext uri="{BB962C8B-B14F-4D97-AF65-F5344CB8AC3E}">
        <p14:creationId xmlns:p14="http://schemas.microsoft.com/office/powerpoint/2010/main" val="234501899"/>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4951013" y="5903572"/>
            <a:ext cx="2984920" cy="369332"/>
          </a:xfrm>
          <a:prstGeom prst="rect">
            <a:avLst/>
          </a:prstGeom>
        </p:spPr>
        <p:txBody>
          <a:bodyPr wrap="none">
            <a:spAutoFit/>
          </a:bodyPr>
          <a:lstStyle/>
          <a:p>
            <a:r>
              <a:rPr lang="en-US" dirty="0"/>
              <a:t>Figure: Create order from Cart.</a:t>
            </a:r>
          </a:p>
        </p:txBody>
      </p:sp>
      <p:pic>
        <p:nvPicPr>
          <p:cNvPr id="4" name="Picture 3">
            <a:extLst>
              <a:ext uri="{FF2B5EF4-FFF2-40B4-BE49-F238E27FC236}">
                <a16:creationId xmlns:a16="http://schemas.microsoft.com/office/drawing/2014/main" id="{92840D57-F634-CBCA-89D8-AE88C02B9936}"/>
              </a:ext>
            </a:extLst>
          </p:cNvPr>
          <p:cNvPicPr>
            <a:picLocks noChangeAspect="1"/>
          </p:cNvPicPr>
          <p:nvPr/>
        </p:nvPicPr>
        <p:blipFill>
          <a:blip r:embed="rId2"/>
          <a:stretch>
            <a:fillRect/>
          </a:stretch>
        </p:blipFill>
        <p:spPr>
          <a:xfrm>
            <a:off x="1682407" y="688156"/>
            <a:ext cx="8827185" cy="5215415"/>
          </a:xfrm>
          <a:prstGeom prst="rect">
            <a:avLst/>
          </a:prstGeom>
        </p:spPr>
      </p:pic>
    </p:spTree>
    <p:extLst>
      <p:ext uri="{BB962C8B-B14F-4D97-AF65-F5344CB8AC3E}">
        <p14:creationId xmlns:p14="http://schemas.microsoft.com/office/powerpoint/2010/main" val="3813912072"/>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4951013" y="5903572"/>
            <a:ext cx="4283545" cy="369332"/>
          </a:xfrm>
          <a:prstGeom prst="rect">
            <a:avLst/>
          </a:prstGeom>
        </p:spPr>
        <p:txBody>
          <a:bodyPr wrap="none">
            <a:spAutoFit/>
          </a:bodyPr>
          <a:lstStyle/>
          <a:p>
            <a:r>
              <a:rPr lang="en-US" dirty="0"/>
              <a:t>Figure: Create order from Direct Buy Option.</a:t>
            </a:r>
          </a:p>
        </p:txBody>
      </p:sp>
      <p:pic>
        <p:nvPicPr>
          <p:cNvPr id="4" name="Picture 3">
            <a:extLst>
              <a:ext uri="{FF2B5EF4-FFF2-40B4-BE49-F238E27FC236}">
                <a16:creationId xmlns:a16="http://schemas.microsoft.com/office/drawing/2014/main" id="{C7D9159B-ED59-9339-E0C9-A67B503D7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388" y="1672741"/>
            <a:ext cx="10199802" cy="3512518"/>
          </a:xfrm>
          <a:prstGeom prst="rect">
            <a:avLst/>
          </a:prstGeom>
        </p:spPr>
      </p:pic>
    </p:spTree>
    <p:extLst>
      <p:ext uri="{BB962C8B-B14F-4D97-AF65-F5344CB8AC3E}">
        <p14:creationId xmlns:p14="http://schemas.microsoft.com/office/powerpoint/2010/main" val="2657347860"/>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1303867"/>
          </a:xfrm>
        </p:spPr>
        <p:txBody>
          <a:bodyPr>
            <a:normAutofit/>
          </a:bodyPr>
          <a:lstStyle/>
          <a:p>
            <a:r>
              <a:rPr lang="en-US" sz="3200" b="1" dirty="0"/>
              <a:t>Shop Management System</a:t>
            </a:r>
          </a:p>
        </p:txBody>
      </p:sp>
      <p:sp>
        <p:nvSpPr>
          <p:cNvPr id="4" name="Text Placeholder 3"/>
          <p:cNvSpPr>
            <a:spLocks noGrp="1"/>
          </p:cNvSpPr>
          <p:nvPr>
            <p:ph type="body" idx="1"/>
          </p:nvPr>
        </p:nvSpPr>
        <p:spPr/>
        <p:txBody>
          <a:bodyPr/>
          <a:lstStyle/>
          <a:p>
            <a:pPr lvl="0"/>
            <a:r>
              <a:rPr lang="en-US" sz="2400" b="1" dirty="0">
                <a:solidFill>
                  <a:schemeClr val="dk1"/>
                </a:solidFill>
                <a:latin typeface="Prata"/>
                <a:ea typeface="Prata"/>
                <a:cs typeface="Prata"/>
                <a:sym typeface="Prata"/>
              </a:rPr>
              <a:t>Supervised By</a:t>
            </a:r>
          </a:p>
        </p:txBody>
      </p:sp>
      <p:sp>
        <p:nvSpPr>
          <p:cNvPr id="3" name="Content Placeholder 2"/>
          <p:cNvSpPr>
            <a:spLocks noGrp="1"/>
          </p:cNvSpPr>
          <p:nvPr>
            <p:ph sz="half" idx="2"/>
          </p:nvPr>
        </p:nvSpPr>
        <p:spPr/>
        <p:txBody>
          <a:bodyPr/>
          <a:lstStyle/>
          <a:p>
            <a:pPr marL="0" lvl="0" indent="0">
              <a:spcBef>
                <a:spcPts val="0"/>
              </a:spcBef>
              <a:spcAft>
                <a:spcPts val="0"/>
              </a:spcAft>
              <a:buNone/>
            </a:pPr>
            <a:endParaRPr lang="en-US" u="sng" dirty="0">
              <a:latin typeface="Exo SemiBold"/>
              <a:sym typeface="Exo SemiBold"/>
            </a:endParaRPr>
          </a:p>
          <a:p>
            <a:pPr marL="0" lvl="0" indent="0">
              <a:spcBef>
                <a:spcPts val="0"/>
              </a:spcBef>
              <a:spcAft>
                <a:spcPts val="0"/>
              </a:spcAft>
              <a:buNone/>
            </a:pPr>
            <a:r>
              <a:rPr lang="en-US" b="1">
                <a:latin typeface="Exo"/>
              </a:rPr>
              <a:t>Asma </a:t>
            </a:r>
            <a:r>
              <a:rPr lang="en-US" b="1" dirty="0" err="1">
                <a:latin typeface="Exo"/>
              </a:rPr>
              <a:t>Joshita</a:t>
            </a:r>
            <a:r>
              <a:rPr lang="en-US" b="1" dirty="0">
                <a:latin typeface="Exo"/>
              </a:rPr>
              <a:t> Trisha</a:t>
            </a:r>
          </a:p>
          <a:p>
            <a:pPr marL="0" lvl="0" indent="0">
              <a:spcBef>
                <a:spcPts val="0"/>
              </a:spcBef>
              <a:spcAft>
                <a:spcPts val="0"/>
              </a:spcAft>
              <a:buNone/>
            </a:pPr>
            <a:r>
              <a:rPr lang="en-US" dirty="0">
                <a:latin typeface="Exo"/>
                <a:ea typeface="Exo"/>
                <a:cs typeface="Exo"/>
                <a:sym typeface="Exo"/>
              </a:rPr>
              <a:t>Assistant Professor,</a:t>
            </a:r>
          </a:p>
          <a:p>
            <a:pPr marL="0" lvl="0" indent="0">
              <a:spcBef>
                <a:spcPts val="0"/>
              </a:spcBef>
              <a:spcAft>
                <a:spcPts val="0"/>
              </a:spcAft>
              <a:buNone/>
            </a:pPr>
            <a:r>
              <a:rPr lang="en-US" dirty="0">
                <a:latin typeface="Exo"/>
                <a:ea typeface="Exo"/>
                <a:cs typeface="Exo"/>
                <a:sym typeface="Exo"/>
              </a:rPr>
              <a:t>Department of CSE,</a:t>
            </a:r>
          </a:p>
          <a:p>
            <a:pPr marL="0" lvl="0" indent="0">
              <a:spcBef>
                <a:spcPts val="0"/>
              </a:spcBef>
              <a:spcAft>
                <a:spcPts val="0"/>
              </a:spcAft>
              <a:buNone/>
            </a:pPr>
            <a:r>
              <a:rPr lang="en-US" dirty="0">
                <a:latin typeface="Exo"/>
                <a:ea typeface="Exo"/>
                <a:cs typeface="Exo"/>
                <a:sym typeface="Exo"/>
              </a:rPr>
              <a:t>Premier </a:t>
            </a:r>
            <a:r>
              <a:rPr lang="en-US" dirty="0" err="1">
                <a:latin typeface="Exo"/>
                <a:ea typeface="Exo"/>
                <a:cs typeface="Exo"/>
                <a:sym typeface="Exo"/>
              </a:rPr>
              <a:t>University,Chittagong</a:t>
            </a:r>
            <a:endParaRPr lang="en-US" dirty="0">
              <a:latin typeface="Exo"/>
              <a:ea typeface="Exo"/>
              <a:cs typeface="Exo"/>
              <a:sym typeface="Exo"/>
            </a:endParaRPr>
          </a:p>
          <a:p>
            <a:pPr marL="0" indent="0">
              <a:buNone/>
            </a:pPr>
            <a:endParaRPr lang="en-US" dirty="0"/>
          </a:p>
        </p:txBody>
      </p:sp>
      <p:sp>
        <p:nvSpPr>
          <p:cNvPr id="5" name="Text Placeholder 4"/>
          <p:cNvSpPr>
            <a:spLocks noGrp="1"/>
          </p:cNvSpPr>
          <p:nvPr>
            <p:ph type="body" sz="quarter" idx="3"/>
          </p:nvPr>
        </p:nvSpPr>
        <p:spPr/>
        <p:txBody>
          <a:bodyPr/>
          <a:lstStyle/>
          <a:p>
            <a:pPr lvl="0" algn="r"/>
            <a:r>
              <a:rPr lang="en-US" sz="2400" b="1" dirty="0">
                <a:solidFill>
                  <a:schemeClr val="dk1"/>
                </a:solidFill>
                <a:latin typeface="Prata"/>
                <a:ea typeface="Prata"/>
                <a:cs typeface="Prata"/>
                <a:sym typeface="Prata"/>
              </a:rPr>
              <a:t>Presented </a:t>
            </a:r>
            <a:r>
              <a:rPr lang="en-US" sz="2400" b="1" dirty="0">
                <a:solidFill>
                  <a:schemeClr val="dk1"/>
                </a:solidFill>
                <a:latin typeface="Exo"/>
                <a:ea typeface="Exo"/>
                <a:cs typeface="Exo"/>
                <a:sym typeface="Exo"/>
              </a:rPr>
              <a:t> </a:t>
            </a:r>
            <a:r>
              <a:rPr lang="en-US" sz="2400" b="1" dirty="0">
                <a:solidFill>
                  <a:schemeClr val="dk1"/>
                </a:solidFill>
                <a:latin typeface="Prata"/>
                <a:ea typeface="Prata"/>
                <a:cs typeface="Prata"/>
                <a:sym typeface="Prata"/>
              </a:rPr>
              <a:t>By</a:t>
            </a:r>
          </a:p>
        </p:txBody>
      </p:sp>
      <p:sp>
        <p:nvSpPr>
          <p:cNvPr id="6" name="Content Placeholder 5"/>
          <p:cNvSpPr>
            <a:spLocks noGrp="1"/>
          </p:cNvSpPr>
          <p:nvPr>
            <p:ph sz="quarter" idx="4"/>
          </p:nvPr>
        </p:nvSpPr>
        <p:spPr/>
        <p:txBody>
          <a:bodyPr>
            <a:normAutofit/>
          </a:bodyPr>
          <a:lstStyle/>
          <a:p>
            <a:pPr marL="0" lvl="0" indent="0" algn="r">
              <a:spcBef>
                <a:spcPts val="0"/>
              </a:spcBef>
              <a:spcAft>
                <a:spcPts val="0"/>
              </a:spcAft>
              <a:buNone/>
            </a:pPr>
            <a:endParaRPr lang="en-US" u="sng" dirty="0">
              <a:latin typeface="Exo SemiBold"/>
              <a:ea typeface="Exo SemiBold"/>
              <a:cs typeface="Exo SemiBold"/>
              <a:sym typeface="Exo SemiBold"/>
            </a:endParaRPr>
          </a:p>
          <a:p>
            <a:pPr marL="0" lvl="0" indent="0" algn="r">
              <a:lnSpc>
                <a:spcPct val="120000"/>
              </a:lnSpc>
              <a:spcBef>
                <a:spcPts val="0"/>
              </a:spcBef>
              <a:spcAft>
                <a:spcPts val="0"/>
              </a:spcAft>
              <a:buNone/>
            </a:pPr>
            <a:r>
              <a:rPr lang="en-US" b="1" dirty="0" err="1">
                <a:latin typeface="Exo"/>
              </a:rPr>
              <a:t>Rashma</a:t>
            </a:r>
            <a:r>
              <a:rPr lang="en-US" b="1" dirty="0">
                <a:latin typeface="Exo"/>
              </a:rPr>
              <a:t> Dev</a:t>
            </a:r>
          </a:p>
          <a:p>
            <a:pPr marL="0" lvl="0" indent="0" algn="r">
              <a:lnSpc>
                <a:spcPct val="120000"/>
              </a:lnSpc>
              <a:spcBef>
                <a:spcPts val="0"/>
              </a:spcBef>
              <a:spcAft>
                <a:spcPts val="0"/>
              </a:spcAft>
              <a:buNone/>
            </a:pPr>
            <a:r>
              <a:rPr lang="en-US" dirty="0">
                <a:latin typeface="Exo"/>
                <a:ea typeface="Exo"/>
                <a:cs typeface="Exo"/>
                <a:sym typeface="Exo"/>
              </a:rPr>
              <a:t>ID: 1703310201530</a:t>
            </a:r>
          </a:p>
          <a:p>
            <a:pPr marL="0" lvl="0" indent="0" algn="r">
              <a:spcBef>
                <a:spcPts val="0"/>
              </a:spcBef>
              <a:spcAft>
                <a:spcPts val="0"/>
              </a:spcAft>
              <a:buNone/>
            </a:pPr>
            <a:endParaRPr lang="en-US" dirty="0">
              <a:latin typeface="Exo"/>
              <a:ea typeface="Exo"/>
              <a:cs typeface="Exo"/>
              <a:sym typeface="Exo"/>
            </a:endParaRPr>
          </a:p>
          <a:p>
            <a:pPr marL="0" lvl="0" indent="0" algn="r">
              <a:lnSpc>
                <a:spcPct val="120000"/>
              </a:lnSpc>
              <a:spcBef>
                <a:spcPts val="0"/>
              </a:spcBef>
              <a:spcAft>
                <a:spcPts val="0"/>
              </a:spcAft>
              <a:buNone/>
            </a:pPr>
            <a:r>
              <a:rPr lang="en-US" b="1" dirty="0">
                <a:latin typeface="Exo"/>
              </a:rPr>
              <a:t>Bibi Khadija Sadiya</a:t>
            </a:r>
          </a:p>
          <a:p>
            <a:pPr marL="0" lvl="0" indent="0" algn="r">
              <a:lnSpc>
                <a:spcPct val="120000"/>
              </a:lnSpc>
              <a:spcBef>
                <a:spcPts val="0"/>
              </a:spcBef>
              <a:spcAft>
                <a:spcPts val="0"/>
              </a:spcAft>
              <a:buNone/>
            </a:pPr>
            <a:r>
              <a:rPr lang="en-US" dirty="0">
                <a:latin typeface="Exo"/>
                <a:ea typeface="Exo"/>
                <a:cs typeface="Exo"/>
                <a:sym typeface="Exo"/>
              </a:rPr>
              <a:t>ID: 1703310201539</a:t>
            </a:r>
          </a:p>
          <a:p>
            <a:pPr marL="0" lvl="0" indent="0" algn="r">
              <a:spcBef>
                <a:spcPts val="0"/>
              </a:spcBef>
              <a:spcAft>
                <a:spcPts val="0"/>
              </a:spcAft>
              <a:buNone/>
            </a:pPr>
            <a:endParaRPr lang="en-US" dirty="0">
              <a:latin typeface="Exo"/>
              <a:ea typeface="Exo"/>
              <a:cs typeface="Exo"/>
              <a:sym typeface="Exo"/>
            </a:endParaRPr>
          </a:p>
        </p:txBody>
      </p:sp>
      <p:pic>
        <p:nvPicPr>
          <p:cNvPr id="7" name="Google Shape;283;p41"/>
          <p:cNvPicPr preferRelativeResize="0"/>
          <p:nvPr/>
        </p:nvPicPr>
        <p:blipFill>
          <a:blip r:embed="rId2">
            <a:alphaModFix/>
          </a:blip>
          <a:stretch>
            <a:fillRect/>
          </a:stretch>
        </p:blipFill>
        <p:spPr>
          <a:xfrm>
            <a:off x="4697529" y="3170597"/>
            <a:ext cx="2796942" cy="2310025"/>
          </a:xfrm>
          <a:prstGeom prst="rect">
            <a:avLst/>
          </a:prstGeom>
          <a:noFill/>
          <a:ln>
            <a:noFill/>
          </a:ln>
        </p:spPr>
      </p:pic>
    </p:spTree>
    <p:extLst>
      <p:ext uri="{BB962C8B-B14F-4D97-AF65-F5344CB8AC3E}">
        <p14:creationId xmlns:p14="http://schemas.microsoft.com/office/powerpoint/2010/main" val="304908515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4951013" y="5903572"/>
            <a:ext cx="2616486" cy="369332"/>
          </a:xfrm>
          <a:prstGeom prst="rect">
            <a:avLst/>
          </a:prstGeom>
        </p:spPr>
        <p:txBody>
          <a:bodyPr wrap="none">
            <a:spAutoFit/>
          </a:bodyPr>
          <a:lstStyle/>
          <a:p>
            <a:r>
              <a:rPr lang="en-US" dirty="0"/>
              <a:t>Figure: Payment info form.</a:t>
            </a:r>
          </a:p>
        </p:txBody>
      </p:sp>
      <p:pic>
        <p:nvPicPr>
          <p:cNvPr id="3" name="Picture 2">
            <a:extLst>
              <a:ext uri="{FF2B5EF4-FFF2-40B4-BE49-F238E27FC236}">
                <a16:creationId xmlns:a16="http://schemas.microsoft.com/office/drawing/2014/main" id="{6CA5604C-A318-BBF5-B16F-4934A2CFF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941" y="1065229"/>
            <a:ext cx="8168471" cy="4530078"/>
          </a:xfrm>
          <a:prstGeom prst="rect">
            <a:avLst/>
          </a:prstGeom>
        </p:spPr>
      </p:pic>
    </p:spTree>
    <p:extLst>
      <p:ext uri="{BB962C8B-B14F-4D97-AF65-F5344CB8AC3E}">
        <p14:creationId xmlns:p14="http://schemas.microsoft.com/office/powerpoint/2010/main" val="3476120551"/>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4375978" y="5828157"/>
            <a:ext cx="4010457" cy="369332"/>
          </a:xfrm>
          <a:prstGeom prst="rect">
            <a:avLst/>
          </a:prstGeom>
        </p:spPr>
        <p:txBody>
          <a:bodyPr wrap="none">
            <a:spAutoFit/>
          </a:bodyPr>
          <a:lstStyle/>
          <a:p>
            <a:r>
              <a:rPr lang="en-US" dirty="0"/>
              <a:t>Figure: Cash-On </a:t>
            </a:r>
            <a:r>
              <a:rPr lang="en-US" dirty="0" err="1"/>
              <a:t>Dalivery</a:t>
            </a:r>
            <a:r>
              <a:rPr lang="en-US" dirty="0"/>
              <a:t> payment option.</a:t>
            </a:r>
          </a:p>
        </p:txBody>
      </p:sp>
      <p:pic>
        <p:nvPicPr>
          <p:cNvPr id="4" name="Picture 3">
            <a:extLst>
              <a:ext uri="{FF2B5EF4-FFF2-40B4-BE49-F238E27FC236}">
                <a16:creationId xmlns:a16="http://schemas.microsoft.com/office/drawing/2014/main" id="{60B2B44A-DA37-2B4A-7D3A-72730A68C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895" y="1508288"/>
            <a:ext cx="10382269" cy="3040832"/>
          </a:xfrm>
          <a:prstGeom prst="rect">
            <a:avLst/>
          </a:prstGeom>
        </p:spPr>
      </p:pic>
    </p:spTree>
    <p:extLst>
      <p:ext uri="{BB962C8B-B14F-4D97-AF65-F5344CB8AC3E}">
        <p14:creationId xmlns:p14="http://schemas.microsoft.com/office/powerpoint/2010/main" val="3217166437"/>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4375978" y="5828157"/>
            <a:ext cx="3190874" cy="369332"/>
          </a:xfrm>
          <a:prstGeom prst="rect">
            <a:avLst/>
          </a:prstGeom>
        </p:spPr>
        <p:txBody>
          <a:bodyPr wrap="none">
            <a:spAutoFit/>
          </a:bodyPr>
          <a:lstStyle/>
          <a:p>
            <a:r>
              <a:rPr lang="en-US" dirty="0"/>
              <a:t>Figure: Order Confirmation Mail.</a:t>
            </a:r>
          </a:p>
        </p:txBody>
      </p:sp>
      <p:pic>
        <p:nvPicPr>
          <p:cNvPr id="3" name="Picture 2">
            <a:extLst>
              <a:ext uri="{FF2B5EF4-FFF2-40B4-BE49-F238E27FC236}">
                <a16:creationId xmlns:a16="http://schemas.microsoft.com/office/drawing/2014/main" id="{F7D33A8C-5326-5C47-555C-30C4388F29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228" y="1291472"/>
            <a:ext cx="10115559" cy="3654402"/>
          </a:xfrm>
          <a:prstGeom prst="rect">
            <a:avLst/>
          </a:prstGeom>
        </p:spPr>
      </p:pic>
    </p:spTree>
    <p:extLst>
      <p:ext uri="{BB962C8B-B14F-4D97-AF65-F5344CB8AC3E}">
        <p14:creationId xmlns:p14="http://schemas.microsoft.com/office/powerpoint/2010/main" val="4290754925"/>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4375978" y="5828157"/>
            <a:ext cx="3403111" cy="369332"/>
          </a:xfrm>
          <a:prstGeom prst="rect">
            <a:avLst/>
          </a:prstGeom>
        </p:spPr>
        <p:txBody>
          <a:bodyPr wrap="none">
            <a:spAutoFit/>
          </a:bodyPr>
          <a:lstStyle/>
          <a:p>
            <a:r>
              <a:rPr lang="en-US" dirty="0"/>
              <a:t>Figure: Auto generated Invoice 1/2.</a:t>
            </a:r>
          </a:p>
        </p:txBody>
      </p:sp>
      <p:pic>
        <p:nvPicPr>
          <p:cNvPr id="4" name="Picture 3">
            <a:extLst>
              <a:ext uri="{FF2B5EF4-FFF2-40B4-BE49-F238E27FC236}">
                <a16:creationId xmlns:a16="http://schemas.microsoft.com/office/drawing/2014/main" id="{BE802D95-13C3-E39E-B992-D12754F7A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385" y="735291"/>
            <a:ext cx="7165230" cy="5092866"/>
          </a:xfrm>
          <a:prstGeom prst="rect">
            <a:avLst/>
          </a:prstGeom>
        </p:spPr>
      </p:pic>
    </p:spTree>
    <p:extLst>
      <p:ext uri="{BB962C8B-B14F-4D97-AF65-F5344CB8AC3E}">
        <p14:creationId xmlns:p14="http://schemas.microsoft.com/office/powerpoint/2010/main" val="2312957302"/>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4375978" y="5828157"/>
            <a:ext cx="3403111" cy="369332"/>
          </a:xfrm>
          <a:prstGeom prst="rect">
            <a:avLst/>
          </a:prstGeom>
        </p:spPr>
        <p:txBody>
          <a:bodyPr wrap="none">
            <a:spAutoFit/>
          </a:bodyPr>
          <a:lstStyle/>
          <a:p>
            <a:r>
              <a:rPr lang="en-US" dirty="0"/>
              <a:t>Figure: Auto generated Invoice 2/2.</a:t>
            </a:r>
          </a:p>
        </p:txBody>
      </p:sp>
      <p:pic>
        <p:nvPicPr>
          <p:cNvPr id="3" name="Picture 2">
            <a:extLst>
              <a:ext uri="{FF2B5EF4-FFF2-40B4-BE49-F238E27FC236}">
                <a16:creationId xmlns:a16="http://schemas.microsoft.com/office/drawing/2014/main" id="{EAABC114-574D-14DC-0216-717A7F41D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937" y="660511"/>
            <a:ext cx="8620125" cy="5052132"/>
          </a:xfrm>
          <a:prstGeom prst="rect">
            <a:avLst/>
          </a:prstGeom>
        </p:spPr>
      </p:pic>
    </p:spTree>
    <p:extLst>
      <p:ext uri="{BB962C8B-B14F-4D97-AF65-F5344CB8AC3E}">
        <p14:creationId xmlns:p14="http://schemas.microsoft.com/office/powerpoint/2010/main" val="695854480"/>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4489100" y="5818730"/>
            <a:ext cx="2634247" cy="369332"/>
          </a:xfrm>
          <a:prstGeom prst="rect">
            <a:avLst/>
          </a:prstGeom>
        </p:spPr>
        <p:txBody>
          <a:bodyPr wrap="none">
            <a:spAutoFit/>
          </a:bodyPr>
          <a:lstStyle/>
          <a:p>
            <a:r>
              <a:rPr lang="en-US" dirty="0"/>
              <a:t>Figure: Check Order State .</a:t>
            </a:r>
          </a:p>
        </p:txBody>
      </p:sp>
      <p:pic>
        <p:nvPicPr>
          <p:cNvPr id="4" name="Picture 3">
            <a:extLst>
              <a:ext uri="{FF2B5EF4-FFF2-40B4-BE49-F238E27FC236}">
                <a16:creationId xmlns:a16="http://schemas.microsoft.com/office/drawing/2014/main" id="{A359F8AF-1CBA-22C7-C5C8-905EF8604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475" y="1204912"/>
            <a:ext cx="9163050" cy="4448175"/>
          </a:xfrm>
          <a:prstGeom prst="rect">
            <a:avLst/>
          </a:prstGeom>
        </p:spPr>
      </p:pic>
    </p:spTree>
    <p:extLst>
      <p:ext uri="{BB962C8B-B14F-4D97-AF65-F5344CB8AC3E}">
        <p14:creationId xmlns:p14="http://schemas.microsoft.com/office/powerpoint/2010/main" val="1719908262"/>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5035854" y="5771596"/>
            <a:ext cx="1946110" cy="369332"/>
          </a:xfrm>
          <a:prstGeom prst="rect">
            <a:avLst/>
          </a:prstGeom>
        </p:spPr>
        <p:txBody>
          <a:bodyPr wrap="none">
            <a:spAutoFit/>
          </a:bodyPr>
          <a:lstStyle/>
          <a:p>
            <a:r>
              <a:rPr lang="en-US" dirty="0"/>
              <a:t>Figure: Staff Login.</a:t>
            </a:r>
          </a:p>
        </p:txBody>
      </p:sp>
      <p:pic>
        <p:nvPicPr>
          <p:cNvPr id="3" name="Picture 2">
            <a:extLst>
              <a:ext uri="{FF2B5EF4-FFF2-40B4-BE49-F238E27FC236}">
                <a16:creationId xmlns:a16="http://schemas.microsoft.com/office/drawing/2014/main" id="{D6248D1C-41FC-2D79-C704-EEE6A10B24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823912"/>
            <a:ext cx="7543800" cy="4228855"/>
          </a:xfrm>
          <a:prstGeom prst="rect">
            <a:avLst/>
          </a:prstGeom>
        </p:spPr>
      </p:pic>
    </p:spTree>
    <p:extLst>
      <p:ext uri="{BB962C8B-B14F-4D97-AF65-F5344CB8AC3E}">
        <p14:creationId xmlns:p14="http://schemas.microsoft.com/office/powerpoint/2010/main" val="2386434957"/>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5035854" y="5771596"/>
            <a:ext cx="2420599" cy="369332"/>
          </a:xfrm>
          <a:prstGeom prst="rect">
            <a:avLst/>
          </a:prstGeom>
        </p:spPr>
        <p:txBody>
          <a:bodyPr wrap="none">
            <a:spAutoFit/>
          </a:bodyPr>
          <a:lstStyle/>
          <a:p>
            <a:r>
              <a:rPr lang="en-US" dirty="0"/>
              <a:t>Figure: Staff Dashboard.</a:t>
            </a:r>
          </a:p>
        </p:txBody>
      </p:sp>
      <p:pic>
        <p:nvPicPr>
          <p:cNvPr id="4" name="Picture 3">
            <a:extLst>
              <a:ext uri="{FF2B5EF4-FFF2-40B4-BE49-F238E27FC236}">
                <a16:creationId xmlns:a16="http://schemas.microsoft.com/office/drawing/2014/main" id="{44FACFF7-35A9-CCCF-8FCE-8101295C0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370" y="717072"/>
            <a:ext cx="9907260" cy="4948437"/>
          </a:xfrm>
          <a:prstGeom prst="rect">
            <a:avLst/>
          </a:prstGeom>
        </p:spPr>
      </p:pic>
    </p:spTree>
    <p:extLst>
      <p:ext uri="{BB962C8B-B14F-4D97-AF65-F5344CB8AC3E}">
        <p14:creationId xmlns:p14="http://schemas.microsoft.com/office/powerpoint/2010/main" val="3421172552"/>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5035854" y="5771596"/>
            <a:ext cx="3296480" cy="369332"/>
          </a:xfrm>
          <a:prstGeom prst="rect">
            <a:avLst/>
          </a:prstGeom>
        </p:spPr>
        <p:txBody>
          <a:bodyPr wrap="none">
            <a:spAutoFit/>
          </a:bodyPr>
          <a:lstStyle/>
          <a:p>
            <a:r>
              <a:rPr lang="en-US" dirty="0"/>
              <a:t>Figure: Product CRUD Operation.</a:t>
            </a:r>
          </a:p>
        </p:txBody>
      </p:sp>
      <p:pic>
        <p:nvPicPr>
          <p:cNvPr id="3" name="Picture 2">
            <a:extLst>
              <a:ext uri="{FF2B5EF4-FFF2-40B4-BE49-F238E27FC236}">
                <a16:creationId xmlns:a16="http://schemas.microsoft.com/office/drawing/2014/main" id="{66BDCE09-5046-BDA4-83DF-64037BDB23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559" y="717072"/>
            <a:ext cx="10303498" cy="4976718"/>
          </a:xfrm>
          <a:prstGeom prst="rect">
            <a:avLst/>
          </a:prstGeom>
        </p:spPr>
      </p:pic>
    </p:spTree>
    <p:extLst>
      <p:ext uri="{BB962C8B-B14F-4D97-AF65-F5344CB8AC3E}">
        <p14:creationId xmlns:p14="http://schemas.microsoft.com/office/powerpoint/2010/main" val="1339219576"/>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5035854" y="5771596"/>
            <a:ext cx="2705997" cy="369332"/>
          </a:xfrm>
          <a:prstGeom prst="rect">
            <a:avLst/>
          </a:prstGeom>
        </p:spPr>
        <p:txBody>
          <a:bodyPr wrap="none">
            <a:spAutoFit/>
          </a:bodyPr>
          <a:lstStyle/>
          <a:p>
            <a:r>
              <a:rPr lang="en-US" dirty="0"/>
              <a:t>Figure: Insert New Product.</a:t>
            </a:r>
          </a:p>
        </p:txBody>
      </p:sp>
      <p:pic>
        <p:nvPicPr>
          <p:cNvPr id="4" name="Picture 3">
            <a:extLst>
              <a:ext uri="{FF2B5EF4-FFF2-40B4-BE49-F238E27FC236}">
                <a16:creationId xmlns:a16="http://schemas.microsoft.com/office/drawing/2014/main" id="{1DBE7B2F-AA10-FB0B-E23E-B324BB611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509" y="650448"/>
            <a:ext cx="8128981" cy="5121147"/>
          </a:xfrm>
          <a:prstGeom prst="rect">
            <a:avLst/>
          </a:prstGeom>
        </p:spPr>
      </p:pic>
    </p:spTree>
    <p:extLst>
      <p:ext uri="{BB962C8B-B14F-4D97-AF65-F5344CB8AC3E}">
        <p14:creationId xmlns:p14="http://schemas.microsoft.com/office/powerpoint/2010/main" val="3119290129"/>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5" name="Content Placeholder 4"/>
          <p:cNvSpPr>
            <a:spLocks noGrp="1"/>
          </p:cNvSpPr>
          <p:nvPr>
            <p:ph sz="half" idx="2"/>
          </p:nvPr>
        </p:nvSpPr>
        <p:spPr>
          <a:xfrm>
            <a:off x="1293024" y="2658046"/>
            <a:ext cx="4718304" cy="3230690"/>
          </a:xfrm>
        </p:spPr>
        <p:txBody>
          <a:bodyPr>
            <a:normAutofit/>
          </a:bodyPr>
          <a:lstStyle/>
          <a:p>
            <a:pPr marL="457200" indent="-457200">
              <a:buFont typeface="+mj-lt"/>
              <a:buAutoNum type="arabicPeriod"/>
            </a:pPr>
            <a:r>
              <a:rPr lang="en-US" dirty="0"/>
              <a:t>Project Introduction</a:t>
            </a:r>
          </a:p>
          <a:p>
            <a:pPr marL="457200" indent="-457200">
              <a:buFont typeface="+mj-lt"/>
              <a:buAutoNum type="arabicPeriod"/>
            </a:pPr>
            <a:r>
              <a:rPr lang="en" dirty="0"/>
              <a:t>Objective</a:t>
            </a:r>
          </a:p>
          <a:p>
            <a:pPr marL="457200" indent="-457200">
              <a:buFont typeface="+mj-lt"/>
              <a:buAutoNum type="arabicPeriod"/>
            </a:pPr>
            <a:r>
              <a:rPr lang="en-US" dirty="0"/>
              <a:t>Motivation</a:t>
            </a:r>
          </a:p>
          <a:p>
            <a:pPr marL="457200" indent="-457200">
              <a:buFont typeface="+mj-lt"/>
              <a:buAutoNum type="arabicPeriod"/>
            </a:pPr>
            <a:r>
              <a:rPr lang="en-US" dirty="0"/>
              <a:t>Features</a:t>
            </a:r>
          </a:p>
          <a:p>
            <a:pPr marL="457200" indent="-457200">
              <a:buFont typeface="+mj-lt"/>
              <a:buAutoNum type="arabicPeriod"/>
            </a:pPr>
            <a:r>
              <a:rPr lang="en-US" dirty="0"/>
              <a:t>Technologies Used</a:t>
            </a:r>
          </a:p>
          <a:p>
            <a:pPr marL="457200" indent="-457200">
              <a:buFont typeface="+mj-lt"/>
              <a:buAutoNum type="arabicPeriod"/>
            </a:pPr>
            <a:r>
              <a:rPr lang="en-US" dirty="0"/>
              <a:t>Methodology</a:t>
            </a:r>
            <a:endParaRPr lang="en-US" b="1" dirty="0"/>
          </a:p>
          <a:p>
            <a:endParaRPr lang="en" dirty="0"/>
          </a:p>
          <a:p>
            <a:endParaRPr lang="en-US" dirty="0"/>
          </a:p>
        </p:txBody>
      </p:sp>
      <p:sp>
        <p:nvSpPr>
          <p:cNvPr id="7" name="Content Placeholder 6"/>
          <p:cNvSpPr>
            <a:spLocks noGrp="1"/>
          </p:cNvSpPr>
          <p:nvPr>
            <p:ph sz="quarter" idx="4"/>
          </p:nvPr>
        </p:nvSpPr>
        <p:spPr>
          <a:xfrm>
            <a:off x="6178294" y="2658046"/>
            <a:ext cx="4718304" cy="3230690"/>
          </a:xfrm>
        </p:spPr>
        <p:txBody>
          <a:bodyPr/>
          <a:lstStyle/>
          <a:p>
            <a:pPr marL="457200" indent="-457200">
              <a:buFont typeface="+mj-lt"/>
              <a:buAutoNum type="arabicPeriod" startAt="8"/>
            </a:pPr>
            <a:r>
              <a:rPr lang="en-US" dirty="0"/>
              <a:t>System design</a:t>
            </a:r>
          </a:p>
          <a:p>
            <a:pPr marL="457200" indent="-457200">
              <a:buFont typeface="+mj-lt"/>
              <a:buAutoNum type="arabicPeriod" startAt="8"/>
            </a:pPr>
            <a:r>
              <a:rPr lang="en-US" dirty="0"/>
              <a:t>Snapshot of project’s features</a:t>
            </a:r>
          </a:p>
          <a:p>
            <a:pPr marL="457200" indent="-457200">
              <a:buFont typeface="+mj-lt"/>
              <a:buAutoNum type="arabicPeriod" startAt="8"/>
            </a:pPr>
            <a:r>
              <a:rPr lang="en-US" dirty="0"/>
              <a:t>Limitations</a:t>
            </a:r>
          </a:p>
          <a:p>
            <a:pPr marL="457200" indent="-457200">
              <a:buFont typeface="+mj-lt"/>
              <a:buAutoNum type="arabicPeriod" startAt="8"/>
            </a:pPr>
            <a:r>
              <a:rPr lang="en-US" dirty="0"/>
              <a:t>Future Works</a:t>
            </a:r>
          </a:p>
          <a:p>
            <a:pPr marL="457200" indent="-457200">
              <a:buFont typeface="+mj-lt"/>
              <a:buAutoNum type="arabicPeriod" startAt="8"/>
            </a:pPr>
            <a:r>
              <a:rPr lang="en-US" dirty="0"/>
              <a:t>Conclusion</a:t>
            </a:r>
          </a:p>
          <a:p>
            <a:pPr marL="457200" indent="-457200">
              <a:buFont typeface="+mj-lt"/>
              <a:buAutoNum type="arabicPeriod" startAt="8"/>
            </a:pPr>
            <a:r>
              <a:rPr lang="en-US" dirty="0"/>
              <a:t>References</a:t>
            </a:r>
          </a:p>
          <a:p>
            <a:pPr marL="457200" indent="-457200">
              <a:buFont typeface="+mj-lt"/>
              <a:buAutoNum type="arabicPeriod" startAt="8"/>
            </a:pPr>
            <a:endParaRPr lang="en-US" dirty="0"/>
          </a:p>
        </p:txBody>
      </p:sp>
    </p:spTree>
    <p:extLst>
      <p:ext uri="{BB962C8B-B14F-4D97-AF65-F5344CB8AC3E}">
        <p14:creationId xmlns:p14="http://schemas.microsoft.com/office/powerpoint/2010/main" val="331921698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5035854" y="5771596"/>
            <a:ext cx="3139001" cy="369332"/>
          </a:xfrm>
          <a:prstGeom prst="rect">
            <a:avLst/>
          </a:prstGeom>
        </p:spPr>
        <p:txBody>
          <a:bodyPr wrap="none">
            <a:spAutoFit/>
          </a:bodyPr>
          <a:lstStyle/>
          <a:p>
            <a:r>
              <a:rPr lang="en-US" dirty="0"/>
              <a:t>Figure: Update Existing Product.</a:t>
            </a:r>
          </a:p>
        </p:txBody>
      </p:sp>
      <p:pic>
        <p:nvPicPr>
          <p:cNvPr id="3" name="Picture 2">
            <a:extLst>
              <a:ext uri="{FF2B5EF4-FFF2-40B4-BE49-F238E27FC236}">
                <a16:creationId xmlns:a16="http://schemas.microsoft.com/office/drawing/2014/main" id="{B88D1195-8B5E-F12C-75EE-57A09B287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37" y="801278"/>
            <a:ext cx="6867525" cy="4970318"/>
          </a:xfrm>
          <a:prstGeom prst="rect">
            <a:avLst/>
          </a:prstGeom>
        </p:spPr>
      </p:pic>
    </p:spTree>
    <p:extLst>
      <p:ext uri="{BB962C8B-B14F-4D97-AF65-F5344CB8AC3E}">
        <p14:creationId xmlns:p14="http://schemas.microsoft.com/office/powerpoint/2010/main" val="1071433840"/>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5035854" y="5771596"/>
            <a:ext cx="2417072" cy="369332"/>
          </a:xfrm>
          <a:prstGeom prst="rect">
            <a:avLst/>
          </a:prstGeom>
        </p:spPr>
        <p:txBody>
          <a:bodyPr wrap="none">
            <a:spAutoFit/>
          </a:bodyPr>
          <a:lstStyle/>
          <a:p>
            <a:r>
              <a:rPr lang="en-US" dirty="0"/>
              <a:t>Figure: Check all Orders.</a:t>
            </a:r>
          </a:p>
        </p:txBody>
      </p:sp>
      <p:pic>
        <p:nvPicPr>
          <p:cNvPr id="4" name="Picture 3">
            <a:extLst>
              <a:ext uri="{FF2B5EF4-FFF2-40B4-BE49-F238E27FC236}">
                <a16:creationId xmlns:a16="http://schemas.microsoft.com/office/drawing/2014/main" id="{3FEA33A3-DF74-5601-0658-FA4F3A21F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619" y="717072"/>
            <a:ext cx="10039546" cy="5054524"/>
          </a:xfrm>
          <a:prstGeom prst="rect">
            <a:avLst/>
          </a:prstGeom>
        </p:spPr>
      </p:pic>
    </p:spTree>
    <p:extLst>
      <p:ext uri="{BB962C8B-B14F-4D97-AF65-F5344CB8AC3E}">
        <p14:creationId xmlns:p14="http://schemas.microsoft.com/office/powerpoint/2010/main" val="945318206"/>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5035854" y="5771596"/>
            <a:ext cx="2291205" cy="369332"/>
          </a:xfrm>
          <a:prstGeom prst="rect">
            <a:avLst/>
          </a:prstGeom>
        </p:spPr>
        <p:txBody>
          <a:bodyPr wrap="none">
            <a:spAutoFit/>
          </a:bodyPr>
          <a:lstStyle/>
          <a:p>
            <a:r>
              <a:rPr lang="en-US" dirty="0"/>
              <a:t>Figure: Check Revenue.</a:t>
            </a:r>
          </a:p>
        </p:txBody>
      </p:sp>
      <p:pic>
        <p:nvPicPr>
          <p:cNvPr id="3" name="Picture 2">
            <a:extLst>
              <a:ext uri="{FF2B5EF4-FFF2-40B4-BE49-F238E27FC236}">
                <a16:creationId xmlns:a16="http://schemas.microsoft.com/office/drawing/2014/main" id="{57F2AF65-C437-07C9-DA25-B4966375D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848411"/>
            <a:ext cx="10369485" cy="4923185"/>
          </a:xfrm>
          <a:prstGeom prst="rect">
            <a:avLst/>
          </a:prstGeom>
        </p:spPr>
      </p:pic>
    </p:spTree>
    <p:extLst>
      <p:ext uri="{BB962C8B-B14F-4D97-AF65-F5344CB8AC3E}">
        <p14:creationId xmlns:p14="http://schemas.microsoft.com/office/powerpoint/2010/main" val="3746833792"/>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5035854" y="5771596"/>
            <a:ext cx="2432076" cy="369332"/>
          </a:xfrm>
          <a:prstGeom prst="rect">
            <a:avLst/>
          </a:prstGeom>
        </p:spPr>
        <p:txBody>
          <a:bodyPr wrap="none">
            <a:spAutoFit/>
          </a:bodyPr>
          <a:lstStyle/>
          <a:p>
            <a:r>
              <a:rPr lang="en-US" dirty="0"/>
              <a:t>Figure: Cost Estimation.</a:t>
            </a:r>
          </a:p>
        </p:txBody>
      </p:sp>
      <p:pic>
        <p:nvPicPr>
          <p:cNvPr id="4" name="Picture 3">
            <a:extLst>
              <a:ext uri="{FF2B5EF4-FFF2-40B4-BE49-F238E27FC236}">
                <a16:creationId xmlns:a16="http://schemas.microsoft.com/office/drawing/2014/main" id="{8830F821-6B24-300A-F1B8-942D3EED92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388" y="967658"/>
            <a:ext cx="10284643" cy="4669571"/>
          </a:xfrm>
          <a:prstGeom prst="rect">
            <a:avLst/>
          </a:prstGeom>
        </p:spPr>
      </p:pic>
    </p:spTree>
    <p:extLst>
      <p:ext uri="{BB962C8B-B14F-4D97-AF65-F5344CB8AC3E}">
        <p14:creationId xmlns:p14="http://schemas.microsoft.com/office/powerpoint/2010/main" val="4003171976"/>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5035854" y="5771596"/>
            <a:ext cx="3101683" cy="369332"/>
          </a:xfrm>
          <a:prstGeom prst="rect">
            <a:avLst/>
          </a:prstGeom>
        </p:spPr>
        <p:txBody>
          <a:bodyPr wrap="none">
            <a:spAutoFit/>
          </a:bodyPr>
          <a:lstStyle/>
          <a:p>
            <a:r>
              <a:rPr lang="en-US" dirty="0"/>
              <a:t>Figure: Placed order for delivery.</a:t>
            </a:r>
          </a:p>
        </p:txBody>
      </p:sp>
      <p:pic>
        <p:nvPicPr>
          <p:cNvPr id="3" name="Picture 2">
            <a:extLst>
              <a:ext uri="{FF2B5EF4-FFF2-40B4-BE49-F238E27FC236}">
                <a16:creationId xmlns:a16="http://schemas.microsoft.com/office/drawing/2014/main" id="{BB578331-E4BF-4B9F-00B3-BEC9EB4B2D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7962" y="717072"/>
            <a:ext cx="6696075" cy="4920157"/>
          </a:xfrm>
          <a:prstGeom prst="rect">
            <a:avLst/>
          </a:prstGeom>
        </p:spPr>
      </p:pic>
    </p:spTree>
    <p:extLst>
      <p:ext uri="{BB962C8B-B14F-4D97-AF65-F5344CB8AC3E}">
        <p14:creationId xmlns:p14="http://schemas.microsoft.com/office/powerpoint/2010/main" val="2211771131"/>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5035854" y="5771596"/>
            <a:ext cx="2952027" cy="369332"/>
          </a:xfrm>
          <a:prstGeom prst="rect">
            <a:avLst/>
          </a:prstGeom>
        </p:spPr>
        <p:txBody>
          <a:bodyPr wrap="none">
            <a:spAutoFit/>
          </a:bodyPr>
          <a:lstStyle/>
          <a:p>
            <a:r>
              <a:rPr lang="en-US" dirty="0"/>
              <a:t>Figure: List of delivery person.</a:t>
            </a:r>
          </a:p>
        </p:txBody>
      </p:sp>
      <p:pic>
        <p:nvPicPr>
          <p:cNvPr id="4" name="Picture 3">
            <a:extLst>
              <a:ext uri="{FF2B5EF4-FFF2-40B4-BE49-F238E27FC236}">
                <a16:creationId xmlns:a16="http://schemas.microsoft.com/office/drawing/2014/main" id="{BFCD830E-F01E-74EE-39B6-8293659DC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107" y="2074333"/>
            <a:ext cx="9803878" cy="2709333"/>
          </a:xfrm>
          <a:prstGeom prst="rect">
            <a:avLst/>
          </a:prstGeom>
        </p:spPr>
      </p:pic>
    </p:spTree>
    <p:extLst>
      <p:ext uri="{BB962C8B-B14F-4D97-AF65-F5344CB8AC3E}">
        <p14:creationId xmlns:p14="http://schemas.microsoft.com/office/powerpoint/2010/main" val="3758692055"/>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5035854" y="5771596"/>
            <a:ext cx="3067699" cy="369332"/>
          </a:xfrm>
          <a:prstGeom prst="rect">
            <a:avLst/>
          </a:prstGeom>
        </p:spPr>
        <p:txBody>
          <a:bodyPr wrap="none">
            <a:spAutoFit/>
          </a:bodyPr>
          <a:lstStyle/>
          <a:p>
            <a:r>
              <a:rPr lang="en-US" dirty="0"/>
              <a:t>Figure: Add New Delivery Man.</a:t>
            </a:r>
          </a:p>
        </p:txBody>
      </p:sp>
      <p:pic>
        <p:nvPicPr>
          <p:cNvPr id="4" name="Picture 3">
            <a:extLst>
              <a:ext uri="{FF2B5EF4-FFF2-40B4-BE49-F238E27FC236}">
                <a16:creationId xmlns:a16="http://schemas.microsoft.com/office/drawing/2014/main" id="{D25EAF00-6400-E659-B221-0D4E6E57EA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13913" y="593889"/>
            <a:ext cx="4964173" cy="5177708"/>
          </a:xfrm>
          <a:prstGeom prst="rect">
            <a:avLst/>
          </a:prstGeom>
        </p:spPr>
      </p:pic>
    </p:spTree>
    <p:extLst>
      <p:ext uri="{BB962C8B-B14F-4D97-AF65-F5344CB8AC3E}">
        <p14:creationId xmlns:p14="http://schemas.microsoft.com/office/powerpoint/2010/main" val="1447887283"/>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5035854" y="5771596"/>
            <a:ext cx="2772747" cy="369332"/>
          </a:xfrm>
          <a:prstGeom prst="rect">
            <a:avLst/>
          </a:prstGeom>
        </p:spPr>
        <p:txBody>
          <a:bodyPr wrap="none">
            <a:spAutoFit/>
          </a:bodyPr>
          <a:lstStyle/>
          <a:p>
            <a:r>
              <a:rPr lang="en-US" dirty="0"/>
              <a:t>Figure: Delivery Man Login .</a:t>
            </a:r>
          </a:p>
        </p:txBody>
      </p:sp>
      <p:pic>
        <p:nvPicPr>
          <p:cNvPr id="3" name="Picture 2">
            <a:extLst>
              <a:ext uri="{FF2B5EF4-FFF2-40B4-BE49-F238E27FC236}">
                <a16:creationId xmlns:a16="http://schemas.microsoft.com/office/drawing/2014/main" id="{BF73EB26-3F63-A978-EC57-9E0566F1A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587" y="1304925"/>
            <a:ext cx="8124825" cy="4248150"/>
          </a:xfrm>
          <a:prstGeom prst="rect">
            <a:avLst/>
          </a:prstGeom>
        </p:spPr>
      </p:pic>
    </p:spTree>
    <p:extLst>
      <p:ext uri="{BB962C8B-B14F-4D97-AF65-F5344CB8AC3E}">
        <p14:creationId xmlns:p14="http://schemas.microsoft.com/office/powerpoint/2010/main" val="1798880094"/>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5035854" y="5771596"/>
            <a:ext cx="3247236" cy="369332"/>
          </a:xfrm>
          <a:prstGeom prst="rect">
            <a:avLst/>
          </a:prstGeom>
        </p:spPr>
        <p:txBody>
          <a:bodyPr wrap="none">
            <a:spAutoFit/>
          </a:bodyPr>
          <a:lstStyle/>
          <a:p>
            <a:r>
              <a:rPr lang="en-US" dirty="0"/>
              <a:t>Figure: Delivery Man Dashboard .</a:t>
            </a:r>
          </a:p>
        </p:txBody>
      </p:sp>
      <p:pic>
        <p:nvPicPr>
          <p:cNvPr id="4" name="Picture 3">
            <a:extLst>
              <a:ext uri="{FF2B5EF4-FFF2-40B4-BE49-F238E27FC236}">
                <a16:creationId xmlns:a16="http://schemas.microsoft.com/office/drawing/2014/main" id="{303B3524-B13B-896C-2C23-42891EEE87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026" y="662498"/>
            <a:ext cx="8967948" cy="5109098"/>
          </a:xfrm>
          <a:prstGeom prst="rect">
            <a:avLst/>
          </a:prstGeom>
        </p:spPr>
      </p:pic>
    </p:spTree>
    <p:extLst>
      <p:ext uri="{BB962C8B-B14F-4D97-AF65-F5344CB8AC3E}">
        <p14:creationId xmlns:p14="http://schemas.microsoft.com/office/powerpoint/2010/main" val="620543823"/>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3746461" y="5715035"/>
            <a:ext cx="4926605" cy="369332"/>
          </a:xfrm>
          <a:prstGeom prst="rect">
            <a:avLst/>
          </a:prstGeom>
        </p:spPr>
        <p:txBody>
          <a:bodyPr wrap="none">
            <a:spAutoFit/>
          </a:bodyPr>
          <a:lstStyle/>
          <a:p>
            <a:r>
              <a:rPr lang="en-US" dirty="0"/>
              <a:t>Figure: Delivery man Check new orders for delivery .</a:t>
            </a:r>
          </a:p>
        </p:txBody>
      </p:sp>
      <p:pic>
        <p:nvPicPr>
          <p:cNvPr id="3" name="Picture 2">
            <a:extLst>
              <a:ext uri="{FF2B5EF4-FFF2-40B4-BE49-F238E27FC236}">
                <a16:creationId xmlns:a16="http://schemas.microsoft.com/office/drawing/2014/main" id="{F4CA4B3E-C71A-9309-B7A3-4B0874DCE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899" y="2376180"/>
            <a:ext cx="9832158" cy="2105640"/>
          </a:xfrm>
          <a:prstGeom prst="rect">
            <a:avLst/>
          </a:prstGeom>
        </p:spPr>
      </p:pic>
    </p:spTree>
    <p:extLst>
      <p:ext uri="{BB962C8B-B14F-4D97-AF65-F5344CB8AC3E}">
        <p14:creationId xmlns:p14="http://schemas.microsoft.com/office/powerpoint/2010/main" val="343049936"/>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Project Introduction</a:t>
            </a:r>
          </a:p>
        </p:txBody>
      </p:sp>
      <p:sp>
        <p:nvSpPr>
          <p:cNvPr id="3" name="Content Placeholder 2"/>
          <p:cNvSpPr>
            <a:spLocks noGrp="1"/>
          </p:cNvSpPr>
          <p:nvPr>
            <p:ph idx="1"/>
          </p:nvPr>
        </p:nvSpPr>
        <p:spPr/>
        <p:txBody>
          <a:bodyPr/>
          <a:lstStyle/>
          <a:p>
            <a:pPr algn="just"/>
            <a:r>
              <a:rPr lang="en-US" sz="2000" dirty="0"/>
              <a:t>Introducing the revolutionary Shop Management System, a real-time inventory software that transforms shop management. This user-friendly system offers an online platform accessible from anywhere, ensuring convenience and efficiency. From sales order management to real-time tracking, it enhances productivity and provides seamless organization of shop data. It empowers shop owners to optimize sales processes and effectively manage their businesses. Experience a new level of efficiency with the Shop Management System.</a:t>
            </a:r>
            <a:endParaRPr lang="en-US" dirty="0"/>
          </a:p>
        </p:txBody>
      </p:sp>
    </p:spTree>
    <p:extLst>
      <p:ext uri="{BB962C8B-B14F-4D97-AF65-F5344CB8AC3E}">
        <p14:creationId xmlns:p14="http://schemas.microsoft.com/office/powerpoint/2010/main" val="1343094539"/>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3746461" y="5715035"/>
            <a:ext cx="6282554" cy="369332"/>
          </a:xfrm>
          <a:prstGeom prst="rect">
            <a:avLst/>
          </a:prstGeom>
        </p:spPr>
        <p:txBody>
          <a:bodyPr wrap="none">
            <a:spAutoFit/>
          </a:bodyPr>
          <a:lstStyle/>
          <a:p>
            <a:r>
              <a:rPr lang="en-US" dirty="0"/>
              <a:t>Figure: Delivery man Customer authentication process for delivery .</a:t>
            </a:r>
          </a:p>
        </p:txBody>
      </p:sp>
      <p:pic>
        <p:nvPicPr>
          <p:cNvPr id="4" name="Picture 3">
            <a:extLst>
              <a:ext uri="{FF2B5EF4-FFF2-40B4-BE49-F238E27FC236}">
                <a16:creationId xmlns:a16="http://schemas.microsoft.com/office/drawing/2014/main" id="{3EF4B7D7-DF3D-C257-5D87-50B73F5E2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312" y="2162175"/>
            <a:ext cx="9477375" cy="2533650"/>
          </a:xfrm>
          <a:prstGeom prst="rect">
            <a:avLst/>
          </a:prstGeom>
        </p:spPr>
      </p:pic>
    </p:spTree>
    <p:extLst>
      <p:ext uri="{BB962C8B-B14F-4D97-AF65-F5344CB8AC3E}">
        <p14:creationId xmlns:p14="http://schemas.microsoft.com/office/powerpoint/2010/main" val="1188888753"/>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5B5F0-63DE-ABAF-A471-38F80D1456A3}"/>
              </a:ext>
            </a:extLst>
          </p:cNvPr>
          <p:cNvSpPr/>
          <p:nvPr/>
        </p:nvSpPr>
        <p:spPr>
          <a:xfrm>
            <a:off x="2954723" y="5705609"/>
            <a:ext cx="4442050" cy="369332"/>
          </a:xfrm>
          <a:prstGeom prst="rect">
            <a:avLst/>
          </a:prstGeom>
        </p:spPr>
        <p:txBody>
          <a:bodyPr wrap="none">
            <a:spAutoFit/>
          </a:bodyPr>
          <a:lstStyle/>
          <a:p>
            <a:r>
              <a:rPr lang="en-US" dirty="0"/>
              <a:t>Figure: Delivery man </a:t>
            </a:r>
            <a:r>
              <a:rPr lang="en-US" dirty="0" err="1"/>
              <a:t>completation</a:t>
            </a:r>
            <a:r>
              <a:rPr lang="en-US" dirty="0"/>
              <a:t> of delivery .</a:t>
            </a:r>
          </a:p>
        </p:txBody>
      </p:sp>
      <p:pic>
        <p:nvPicPr>
          <p:cNvPr id="3" name="Picture 2">
            <a:extLst>
              <a:ext uri="{FF2B5EF4-FFF2-40B4-BE49-F238E27FC236}">
                <a16:creationId xmlns:a16="http://schemas.microsoft.com/office/drawing/2014/main" id="{B1E7AC6E-C269-82CD-15B4-0A30FE2AB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6861" y="707010"/>
            <a:ext cx="5258278" cy="4845378"/>
          </a:xfrm>
          <a:prstGeom prst="rect">
            <a:avLst/>
          </a:prstGeom>
        </p:spPr>
      </p:pic>
    </p:spTree>
    <p:extLst>
      <p:ext uri="{BB962C8B-B14F-4D97-AF65-F5344CB8AC3E}">
        <p14:creationId xmlns:p14="http://schemas.microsoft.com/office/powerpoint/2010/main" val="1142514689"/>
      </p:ext>
    </p:extLst>
  </p:cSld>
  <p:clrMapOvr>
    <a:masterClrMapping/>
  </p:clrMapOvr>
  <mc:AlternateContent xmlns:mc="http://schemas.openxmlformats.org/markup-compatibility/2006" xmlns:p14="http://schemas.microsoft.com/office/powerpoint/2010/main">
    <mc:Choice Requires="p14">
      <p:transition p14:dur="450">
        <p:pull/>
      </p:transition>
    </mc:Choice>
    <mc:Fallback xmlns="">
      <p:transition>
        <p:pull/>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959790"/>
          </a:xfrm>
        </p:spPr>
        <p:txBody>
          <a:bodyPr/>
          <a:lstStyle/>
          <a:p>
            <a:pPr algn="ctr"/>
            <a:r>
              <a:rPr lang="en-US" dirty="0"/>
              <a:t>Limitations</a:t>
            </a:r>
          </a:p>
        </p:txBody>
      </p:sp>
      <p:sp>
        <p:nvSpPr>
          <p:cNvPr id="3" name="Content Placeholder 2"/>
          <p:cNvSpPr>
            <a:spLocks noGrp="1"/>
          </p:cNvSpPr>
          <p:nvPr>
            <p:ph idx="1"/>
          </p:nvPr>
        </p:nvSpPr>
        <p:spPr>
          <a:xfrm>
            <a:off x="1295402" y="2720434"/>
            <a:ext cx="9601196" cy="2856800"/>
          </a:xfrm>
        </p:spPr>
        <p:txBody>
          <a:bodyPr>
            <a:normAutofit/>
          </a:bodyPr>
          <a:lstStyle/>
          <a:p>
            <a:pPr algn="just">
              <a:buFont typeface="Wingdings" panose="05000000000000000000" pitchFamily="2" charset="2"/>
              <a:buChar char="Ø"/>
            </a:pPr>
            <a:r>
              <a:rPr lang="en-US" dirty="0"/>
              <a:t> Lack of a dedicated mobile app.</a:t>
            </a:r>
          </a:p>
          <a:p>
            <a:pPr algn="just">
              <a:buFont typeface="Wingdings" panose="05000000000000000000" pitchFamily="2" charset="2"/>
              <a:buChar char="Ø"/>
            </a:pPr>
            <a:r>
              <a:rPr lang="en-US" dirty="0"/>
              <a:t> Inadequate responsiveness for mobile device and notepad.</a:t>
            </a:r>
          </a:p>
          <a:p>
            <a:pPr algn="just">
              <a:buFont typeface="Wingdings" panose="05000000000000000000" pitchFamily="2" charset="2"/>
              <a:buChar char="Ø"/>
            </a:pPr>
            <a:r>
              <a:rPr lang="en-US" dirty="0"/>
              <a:t>Dependence on plain CSS for designing user interface.</a:t>
            </a:r>
          </a:p>
          <a:p>
            <a:pPr algn="just">
              <a:buFont typeface="Wingdings" panose="05000000000000000000" pitchFamily="2" charset="2"/>
              <a:buChar char="Ø"/>
            </a:pPr>
            <a:r>
              <a:rPr lang="en-US" dirty="0"/>
              <a:t> Absence of integration with payment gateways.</a:t>
            </a:r>
          </a:p>
          <a:p>
            <a:pPr algn="just">
              <a:buFont typeface="Wingdings" panose="05000000000000000000" pitchFamily="2" charset="2"/>
              <a:buChar char="Ø"/>
            </a:pPr>
            <a:r>
              <a:rPr lang="en-US" dirty="0"/>
              <a:t>Inadequate feature of delivery management system.</a:t>
            </a:r>
          </a:p>
        </p:txBody>
      </p:sp>
    </p:spTree>
    <p:extLst>
      <p:ext uri="{BB962C8B-B14F-4D97-AF65-F5344CB8AC3E}">
        <p14:creationId xmlns:p14="http://schemas.microsoft.com/office/powerpoint/2010/main" val="276317915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Future Works</a:t>
            </a:r>
          </a:p>
        </p:txBody>
      </p:sp>
      <p:sp>
        <p:nvSpPr>
          <p:cNvPr id="3" name="Content Placeholder 2"/>
          <p:cNvSpPr>
            <a:spLocks noGrp="1"/>
          </p:cNvSpPr>
          <p:nvPr>
            <p:ph idx="1"/>
          </p:nvPr>
        </p:nvSpPr>
        <p:spPr>
          <a:xfrm>
            <a:off x="852340" y="2679481"/>
            <a:ext cx="10450397" cy="3318936"/>
          </a:xfrm>
        </p:spPr>
        <p:txBody>
          <a:bodyPr>
            <a:normAutofit lnSpcReduction="10000"/>
          </a:bodyPr>
          <a:lstStyle/>
          <a:p>
            <a:pPr marL="0" indent="0">
              <a:buNone/>
            </a:pPr>
            <a:r>
              <a:rPr lang="en-US" dirty="0"/>
              <a:t>The future scope of our project holds several potential opportunities for expansion and enhancement. Here are some key areas of future development:</a:t>
            </a:r>
          </a:p>
          <a:p>
            <a:pPr>
              <a:buFont typeface="Wingdings" panose="05000000000000000000" pitchFamily="2" charset="2"/>
              <a:buChar char="Ø"/>
            </a:pPr>
            <a:r>
              <a:rPr lang="en-US" dirty="0"/>
              <a:t>Global hosting for worldwide accessibility.</a:t>
            </a:r>
          </a:p>
          <a:p>
            <a:pPr lvl="0">
              <a:buFont typeface="Wingdings" panose="05000000000000000000" pitchFamily="2" charset="2"/>
              <a:buChar char="Ø"/>
            </a:pPr>
            <a:r>
              <a:rPr lang="en-US" dirty="0"/>
              <a:t>Integration of globally accepted payment gateways.</a:t>
            </a:r>
          </a:p>
          <a:p>
            <a:pPr lvl="0">
              <a:buFont typeface="Wingdings" panose="05000000000000000000" pitchFamily="2" charset="2"/>
              <a:buChar char="Ø"/>
            </a:pPr>
            <a:r>
              <a:rPr lang="en-US" dirty="0"/>
              <a:t>Enhancing the design for improved feasibility, attractiveness, and responsiveness.</a:t>
            </a:r>
          </a:p>
          <a:p>
            <a:pPr lvl="0">
              <a:buFont typeface="Wingdings" panose="05000000000000000000" pitchFamily="2" charset="2"/>
              <a:buChar char="Ø"/>
            </a:pPr>
            <a:r>
              <a:rPr lang="en-US" dirty="0"/>
              <a:t>Developing a mobile application with additional useful features.</a:t>
            </a:r>
          </a:p>
          <a:p>
            <a:pPr lvl="0">
              <a:buFont typeface="Wingdings" panose="05000000000000000000" pitchFamily="2" charset="2"/>
              <a:buChar char="Ø"/>
            </a:pPr>
            <a:r>
              <a:rPr lang="en-US" dirty="0"/>
              <a:t>Added new features on Delivery Management.</a:t>
            </a:r>
          </a:p>
          <a:p>
            <a:endParaRPr lang="en-US" dirty="0"/>
          </a:p>
        </p:txBody>
      </p:sp>
    </p:spTree>
    <p:extLst>
      <p:ext uri="{BB962C8B-B14F-4D97-AF65-F5344CB8AC3E}">
        <p14:creationId xmlns:p14="http://schemas.microsoft.com/office/powerpoint/2010/main" val="132676419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Conclusion</a:t>
            </a:r>
          </a:p>
        </p:txBody>
      </p:sp>
      <p:sp>
        <p:nvSpPr>
          <p:cNvPr id="3" name="Content Placeholder 2"/>
          <p:cNvSpPr>
            <a:spLocks noGrp="1"/>
          </p:cNvSpPr>
          <p:nvPr>
            <p:ph idx="1"/>
          </p:nvPr>
        </p:nvSpPr>
        <p:spPr>
          <a:xfrm>
            <a:off x="776926" y="2556932"/>
            <a:ext cx="10497531" cy="3318936"/>
          </a:xfrm>
        </p:spPr>
        <p:txBody>
          <a:bodyPr>
            <a:normAutofit/>
          </a:bodyPr>
          <a:lstStyle/>
          <a:p>
            <a:pPr algn="just"/>
            <a:r>
              <a:rPr lang="en-US" dirty="0"/>
              <a:t>Despite the limitations mentioned earlier, our Shop Management System effectively addresses the challenges and requirements of efficient shop management. With its real-time sales management, inventory tools, customer handling, auto-generated payment system, and delivery management system, our software optimizes shop operations, enhances customer satisfaction, and drives business growth. We are confident that the successful implementation of this project will contribute to the long-term success and profitability of our shop, making it a valuable asset in the retail industry.</a:t>
            </a:r>
          </a:p>
        </p:txBody>
      </p:sp>
    </p:spTree>
    <p:extLst>
      <p:ext uri="{BB962C8B-B14F-4D97-AF65-F5344CB8AC3E}">
        <p14:creationId xmlns:p14="http://schemas.microsoft.com/office/powerpoint/2010/main" val="113340834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92798" y="1491916"/>
            <a:ext cx="7573577" cy="3046988"/>
          </a:xfrm>
          <a:prstGeom prst="rect">
            <a:avLst/>
          </a:prstGeom>
          <a:noFill/>
          <a:effectLst>
            <a:softEdge rad="76200"/>
          </a:effectLst>
        </p:spPr>
        <p:txBody>
          <a:bodyPr wrap="square" lIns="91440" tIns="45720" rIns="91440" bIns="45720">
            <a:spAutoFit/>
          </a:bodyPr>
          <a:lstStyle/>
          <a:p>
            <a:pPr algn="ctr"/>
            <a:r>
              <a:rPr lang="en-US" sz="9600" b="1" cap="none" spc="0" dirty="0">
                <a:ln w="12700">
                  <a:solidFill>
                    <a:schemeClr val="accent1"/>
                  </a:solidFill>
                  <a:prstDash val="solid"/>
                </a:ln>
                <a:pattFill prst="lgConfetti">
                  <a:fgClr>
                    <a:schemeClr val="accent1"/>
                  </a:fgClr>
                  <a:bgClr>
                    <a:schemeClr val="accent1">
                      <a:lumMod val="20000"/>
                      <a:lumOff val="80000"/>
                    </a:schemeClr>
                  </a:bgClr>
                </a:pattFill>
                <a:effectLst>
                  <a:outerShdw dist="38100" dir="2640000" algn="bl" rotWithShape="0">
                    <a:schemeClr val="accent1"/>
                  </a:outerShdw>
                </a:effectLst>
              </a:rPr>
              <a:t>THANK </a:t>
            </a:r>
          </a:p>
          <a:p>
            <a:pPr algn="ctr"/>
            <a:r>
              <a:rPr lang="en-US" sz="9600" b="1" cap="none" spc="0" dirty="0">
                <a:ln w="12700">
                  <a:solidFill>
                    <a:schemeClr val="accent1"/>
                  </a:solidFill>
                  <a:prstDash val="solid"/>
                </a:ln>
                <a:pattFill prst="lgConfetti">
                  <a:fgClr>
                    <a:schemeClr val="accent1"/>
                  </a:fgClr>
                  <a:bgClr>
                    <a:schemeClr val="accent1">
                      <a:lumMod val="20000"/>
                      <a:lumOff val="80000"/>
                    </a:schemeClr>
                  </a:bgClr>
                </a:pattFill>
                <a:effectLst>
                  <a:outerShdw dist="38100" dir="2640000" algn="bl" rotWithShape="0">
                    <a:schemeClr val="accent1"/>
                  </a:outerShdw>
                </a:effectLst>
              </a:rPr>
              <a:t>YOU</a:t>
            </a:r>
          </a:p>
        </p:txBody>
      </p:sp>
    </p:spTree>
    <p:extLst>
      <p:ext uri="{BB962C8B-B14F-4D97-AF65-F5344CB8AC3E}">
        <p14:creationId xmlns:p14="http://schemas.microsoft.com/office/powerpoint/2010/main" val="384203189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Objective</a:t>
            </a:r>
          </a:p>
        </p:txBody>
      </p:sp>
      <p:sp>
        <p:nvSpPr>
          <p:cNvPr id="3" name="Content Placeholder 2"/>
          <p:cNvSpPr>
            <a:spLocks noGrp="1"/>
          </p:cNvSpPr>
          <p:nvPr>
            <p:ph idx="1"/>
          </p:nvPr>
        </p:nvSpPr>
        <p:spPr>
          <a:xfrm>
            <a:off x="1295402" y="3163096"/>
            <a:ext cx="9601196" cy="2483560"/>
          </a:xfrm>
        </p:spPr>
        <p:txBody>
          <a:bodyPr>
            <a:normAutofit fontScale="92500"/>
          </a:bodyPr>
          <a:lstStyle/>
          <a:p>
            <a:r>
              <a:rPr lang="en-US" dirty="0"/>
              <a:t>Enhance operational efficiency with a user-friendly interface.</a:t>
            </a:r>
          </a:p>
          <a:p>
            <a:r>
              <a:rPr lang="en-US" dirty="0"/>
              <a:t>Optimize the sales process with features like order management.</a:t>
            </a:r>
          </a:p>
          <a:p>
            <a:r>
              <a:rPr lang="en-US" dirty="0"/>
              <a:t>Ensure well-defined database management system.</a:t>
            </a:r>
          </a:p>
          <a:p>
            <a:r>
              <a:rPr lang="en-US" dirty="0"/>
              <a:t>Improve administrative efficiency with integrated office management tasks.</a:t>
            </a:r>
          </a:p>
          <a:p>
            <a:r>
              <a:rPr lang="en-US" dirty="0"/>
              <a:t>Efficiently track and manage product deliveries with a delivery management system.</a:t>
            </a:r>
          </a:p>
        </p:txBody>
      </p:sp>
    </p:spTree>
    <p:extLst>
      <p:ext uri="{BB962C8B-B14F-4D97-AF65-F5344CB8AC3E}">
        <p14:creationId xmlns:p14="http://schemas.microsoft.com/office/powerpoint/2010/main" val="56603824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Motivation</a:t>
            </a:r>
          </a:p>
        </p:txBody>
      </p:sp>
      <p:sp>
        <p:nvSpPr>
          <p:cNvPr id="3" name="Content Placeholder 2"/>
          <p:cNvSpPr>
            <a:spLocks noGrp="1"/>
          </p:cNvSpPr>
          <p:nvPr>
            <p:ph idx="1"/>
          </p:nvPr>
        </p:nvSpPr>
        <p:spPr>
          <a:xfrm>
            <a:off x="1295402" y="2552819"/>
            <a:ext cx="9601196" cy="3015878"/>
          </a:xfrm>
        </p:spPr>
        <p:txBody>
          <a:bodyPr>
            <a:normAutofit/>
          </a:bodyPr>
          <a:lstStyle/>
          <a:p>
            <a:pPr algn="just" fontAlgn="base"/>
            <a:r>
              <a:rPr lang="en-US" dirty="0"/>
              <a:t>The motivation behind the development of the Shop Management System is to revolutionize shop management by addressing business challenges in the digital era. The system streamlines operations, improves productivity, and optimizes customer management. The goal is to empower shop owners with an efficient and comprehensive solution for effective business management.</a:t>
            </a:r>
          </a:p>
        </p:txBody>
      </p:sp>
    </p:spTree>
    <p:extLst>
      <p:ext uri="{BB962C8B-B14F-4D97-AF65-F5344CB8AC3E}">
        <p14:creationId xmlns:p14="http://schemas.microsoft.com/office/powerpoint/2010/main" val="59258672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Features (1/3)</a:t>
            </a:r>
          </a:p>
        </p:txBody>
      </p:sp>
      <p:sp>
        <p:nvSpPr>
          <p:cNvPr id="3" name="Content Placeholder 2"/>
          <p:cNvSpPr>
            <a:spLocks noGrp="1"/>
          </p:cNvSpPr>
          <p:nvPr>
            <p:ph idx="1"/>
          </p:nvPr>
        </p:nvSpPr>
        <p:spPr>
          <a:xfrm>
            <a:off x="1304546" y="2487169"/>
            <a:ext cx="8411802" cy="3651080"/>
          </a:xfrm>
        </p:spPr>
        <p:txBody>
          <a:bodyPr>
            <a:normAutofit/>
          </a:bodyPr>
          <a:lstStyle/>
          <a:p>
            <a:pPr lvl="0"/>
            <a:r>
              <a:rPr lang="en-GB" dirty="0"/>
              <a:t>Features for User.</a:t>
            </a:r>
            <a:endParaRPr lang="en-US" sz="1600" dirty="0"/>
          </a:p>
          <a:p>
            <a:pPr lvl="1"/>
            <a:r>
              <a:rPr lang="en-US" dirty="0"/>
              <a:t>Customers can view the different types of products.</a:t>
            </a:r>
          </a:p>
          <a:p>
            <a:pPr lvl="1"/>
            <a:r>
              <a:rPr lang="en-US" dirty="0"/>
              <a:t>Can search for any product using category and  manual search.</a:t>
            </a:r>
          </a:p>
          <a:p>
            <a:pPr lvl="1"/>
            <a:r>
              <a:rPr lang="en-US" dirty="0"/>
              <a:t>Can order any item of product or can add product in Cart.</a:t>
            </a:r>
          </a:p>
          <a:p>
            <a:pPr lvl="1"/>
            <a:r>
              <a:rPr lang="en-US" dirty="0"/>
              <a:t>Pay with online through a order process or choose offline payment method.</a:t>
            </a:r>
          </a:p>
          <a:p>
            <a:pPr lvl="1"/>
            <a:r>
              <a:rPr lang="en-US" dirty="0"/>
              <a:t>Can track the order history until they get the product in hand.</a:t>
            </a:r>
          </a:p>
          <a:p>
            <a:pPr lvl="1"/>
            <a:r>
              <a:rPr lang="en-US" dirty="0" err="1"/>
              <a:t>Donot</a:t>
            </a:r>
            <a:r>
              <a:rPr lang="en-US" dirty="0"/>
              <a:t> need to be </a:t>
            </a:r>
            <a:r>
              <a:rPr lang="en-US" dirty="0" err="1"/>
              <a:t>hassel</a:t>
            </a:r>
            <a:r>
              <a:rPr lang="en-US" dirty="0"/>
              <a:t> to create a profile or login to make a order.</a:t>
            </a:r>
          </a:p>
          <a:p>
            <a:pPr lvl="1"/>
            <a:endParaRPr lang="en-US" sz="1400" dirty="0"/>
          </a:p>
        </p:txBody>
      </p:sp>
    </p:spTree>
    <p:extLst>
      <p:ext uri="{BB962C8B-B14F-4D97-AF65-F5344CB8AC3E}">
        <p14:creationId xmlns:p14="http://schemas.microsoft.com/office/powerpoint/2010/main" val="412895583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Features (2/3)</a:t>
            </a:r>
          </a:p>
        </p:txBody>
      </p:sp>
      <p:sp>
        <p:nvSpPr>
          <p:cNvPr id="3" name="Content Placeholder 2"/>
          <p:cNvSpPr>
            <a:spLocks noGrp="1"/>
          </p:cNvSpPr>
          <p:nvPr>
            <p:ph idx="1"/>
          </p:nvPr>
        </p:nvSpPr>
        <p:spPr>
          <a:xfrm>
            <a:off x="1295402" y="2440795"/>
            <a:ext cx="9503662" cy="3697454"/>
          </a:xfrm>
        </p:spPr>
        <p:txBody>
          <a:bodyPr>
            <a:normAutofit/>
          </a:bodyPr>
          <a:lstStyle/>
          <a:p>
            <a:pPr lvl="0"/>
            <a:r>
              <a:rPr lang="en-GB" dirty="0"/>
              <a:t>Features for Admin. </a:t>
            </a:r>
            <a:endParaRPr lang="en-US" sz="1600" dirty="0"/>
          </a:p>
          <a:p>
            <a:pPr lvl="1"/>
            <a:r>
              <a:rPr lang="en-US" dirty="0"/>
              <a:t>The admin panel controls the overall activities of the system.</a:t>
            </a:r>
          </a:p>
          <a:p>
            <a:pPr lvl="1"/>
            <a:r>
              <a:rPr lang="en-US" dirty="0"/>
              <a:t>Admin can add more sub-admin if they need.</a:t>
            </a:r>
          </a:p>
          <a:p>
            <a:pPr lvl="1"/>
            <a:r>
              <a:rPr lang="en-US" dirty="0"/>
              <a:t>Admin can add and remove delivery boys.</a:t>
            </a:r>
          </a:p>
          <a:p>
            <a:pPr lvl="1"/>
            <a:r>
              <a:rPr lang="en-US" dirty="0"/>
              <a:t>Can add, update and delete any product and categories.</a:t>
            </a:r>
          </a:p>
          <a:p>
            <a:pPr lvl="1"/>
            <a:r>
              <a:rPr lang="en-US" dirty="0"/>
              <a:t>Can accept and reject any order,</a:t>
            </a:r>
          </a:p>
          <a:p>
            <a:pPr lvl="1"/>
            <a:r>
              <a:rPr lang="en-US" dirty="0"/>
              <a:t>Can Block/Remove any fake user.</a:t>
            </a:r>
          </a:p>
          <a:p>
            <a:pPr lvl="1"/>
            <a:r>
              <a:rPr lang="en-US" dirty="0"/>
              <a:t>Tracking all orders processing.</a:t>
            </a:r>
          </a:p>
        </p:txBody>
      </p:sp>
    </p:spTree>
    <p:extLst>
      <p:ext uri="{BB962C8B-B14F-4D97-AF65-F5344CB8AC3E}">
        <p14:creationId xmlns:p14="http://schemas.microsoft.com/office/powerpoint/2010/main" val="308470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2233</TotalTime>
  <Words>949</Words>
  <Application>Microsoft Office PowerPoint</Application>
  <PresentationFormat>Widescreen</PresentationFormat>
  <Paragraphs>131</Paragraphs>
  <Slides>55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Algerian</vt:lpstr>
      <vt:lpstr>Arial</vt:lpstr>
      <vt:lpstr>Calibri</vt:lpstr>
      <vt:lpstr>Exo</vt:lpstr>
      <vt:lpstr>Exo SemiBold</vt:lpstr>
      <vt:lpstr>Garamond</vt:lpstr>
      <vt:lpstr>Prata</vt:lpstr>
      <vt:lpstr>Wingdings</vt:lpstr>
      <vt:lpstr>Organic</vt:lpstr>
      <vt:lpstr>PowerPoint Presentation</vt:lpstr>
      <vt:lpstr>PowerPoint Presentation</vt:lpstr>
      <vt:lpstr>Shop Management System</vt:lpstr>
      <vt:lpstr>Overview</vt:lpstr>
      <vt:lpstr>Project Introduction</vt:lpstr>
      <vt:lpstr>Objective</vt:lpstr>
      <vt:lpstr>Motivation</vt:lpstr>
      <vt:lpstr>Features (1/3)</vt:lpstr>
      <vt:lpstr>Features (2/3)</vt:lpstr>
      <vt:lpstr>Features (3/3)</vt:lpstr>
      <vt:lpstr>Technologies Used</vt:lpstr>
      <vt:lpstr>Methodology</vt:lpstr>
      <vt:lpstr>System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Snapshot of project’s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vt:lpstr>
      <vt:lpstr>Future Works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Prashanta Chowdhury</cp:lastModifiedBy>
  <cp:revision>95</cp:revision>
  <dcterms:created xsi:type="dcterms:W3CDTF">2020-10-16T10:04:51Z</dcterms:created>
  <dcterms:modified xsi:type="dcterms:W3CDTF">2023-08-14T09:23:07Z</dcterms:modified>
</cp:coreProperties>
</file>